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3049" r:id="rId3"/>
    <p:sldId id="260" r:id="rId4"/>
    <p:sldId id="261" r:id="rId5"/>
    <p:sldId id="350" r:id="rId6"/>
    <p:sldId id="258" r:id="rId7"/>
    <p:sldId id="265" r:id="rId8"/>
    <p:sldId id="264" r:id="rId9"/>
    <p:sldId id="1333" r:id="rId10"/>
  </p:sldIdLst>
  <p:sldSz cx="12192000" cy="6858000"/>
  <p:notesSz cx="6858000" cy="9144000"/>
  <p:embeddedFontLst>
    <p:embeddedFont>
      <p:font typeface="Barlow Condensed SemiBold" panose="00000706000000000000" pitchFamily="2" charset="0"/>
      <p:bold r:id="rId12"/>
      <p:boldItalic r:id="rId13"/>
    </p:embeddedFont>
    <p:embeddedFont>
      <p:font typeface="Daytona" panose="020B0604030500040204" pitchFamily="34" charset="0"/>
      <p:regular r:id="rId14"/>
    </p:embeddedFont>
    <p:embeddedFont>
      <p:font typeface="GE Dinar Two Medium" panose="020A0503020102020204" pitchFamily="18" charset="-78"/>
      <p:regular r:id="rId15"/>
    </p:embeddedFont>
    <p:embeddedFont>
      <p:font typeface="GE SS Two Light" panose="020A0503020102020204" pitchFamily="18" charset="-78"/>
      <p:regular r:id="rId16"/>
    </p:embeddedFont>
    <p:embeddedFont>
      <p:font typeface="GE SS Two Medium" panose="020A0503020102020204" pitchFamily="18" charset="-78"/>
      <p:regular r:id="rId17"/>
    </p:embeddedFont>
    <p:embeddedFont>
      <p:font typeface="Georgia Pro Black" panose="02040A02050405020203" pitchFamily="18" charset="0"/>
      <p:bold r:id="rId18"/>
      <p:boldItalic r:id="rId19"/>
    </p:embeddedFont>
    <p:embeddedFont>
      <p:font typeface="Nirmala Text" panose="020B0502040204020203" pitchFamily="34" charset="0"/>
      <p:regular r:id="rId20"/>
      <p:bold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 Black" panose="02000000000000000000" pitchFamily="2" charset="0"/>
      <p:bold r:id="rId26"/>
      <p:boldItalic r:id="rId27"/>
    </p:embeddedFont>
  </p:embeddedFontLst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E1E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D8F288-0B81-440D-906A-86E752475DC5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FF1590-A52E-46A3-B641-00A53AC3A3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4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/>
              <a:t>لمزيد من عروض البوربوينت الاحترافية يرجى زيارتنا و الاشتراك بقناة اليوتيوب عن طريق الرابط التالي</a:t>
            </a:r>
          </a:p>
          <a:p>
            <a:r>
              <a:rPr lang="en-US"/>
              <a:t>https://www.youtube.com/c/%D8%B9%D8%A7%D9%84%D9%85%D8%A7%D9%84%D8%A8%D8%A7%D9%88%D8%B1%D8%A8%D9%88%D9%8A%D9%86%D8%AA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235A8-3925-4E98-B3E4-CAAF4164867E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919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F1590-A52E-46A3-B641-00A53AC3A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416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072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61FD7-82A9-4CB7-8F0F-AF3154416AF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21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24720-9FC7-4974-932C-D3B2483A3484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2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4EF2D5-D35B-B446-47D2-2DFBA6D7D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1E09E0-76F5-9F4B-E0BB-DBE014054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3E612D-1BD3-66E7-2892-11F1B5DB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5BD57C-7319-8881-7776-9CB9C505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974A33-9B6E-8CCA-2F22-B7E61ED0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884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22B61-0156-E56E-AAC6-2BD54C04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D2D442-6E8B-0FB3-65FD-8ACC972CC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164F23-7E96-A868-A6DA-EC1363A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4939C9-3E41-CBE4-A332-53B51FD1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5D74F5-E871-91DD-0E06-9F2DE6B4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68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83FF357-A838-7B23-94F8-21ACCAD91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29185C7-BC6D-3A02-A824-70008F2A8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601106-7F51-91B9-9B1C-50E2F687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3B9395-1F87-A5E1-8C7E-109F1B04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D3746F-2D09-F192-A38F-A3287570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47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11 (24/09/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1"/>
            <a:ext cx="9147932" cy="5158608"/>
          </a:xfrm>
          <a:custGeom>
            <a:avLst/>
            <a:gdLst>
              <a:gd name="T0" fmla="*/ 0 w 6057"/>
              <a:gd name="T1" fmla="*/ 0 h 3414"/>
              <a:gd name="T2" fmla="*/ 1460 w 6057"/>
              <a:gd name="T3" fmla="*/ 0 h 3414"/>
              <a:gd name="T4" fmla="*/ 349 w 6057"/>
              <a:gd name="T5" fmla="*/ 1111 h 3414"/>
              <a:gd name="T6" fmla="*/ 0 w 6057"/>
              <a:gd name="T7" fmla="*/ 761 h 3414"/>
              <a:gd name="T8" fmla="*/ 0 w 6057"/>
              <a:gd name="T9" fmla="*/ 0 h 3414"/>
              <a:gd name="T10" fmla="*/ 1539 w 6057"/>
              <a:gd name="T11" fmla="*/ 0 h 3414"/>
              <a:gd name="T12" fmla="*/ 3758 w 6057"/>
              <a:gd name="T13" fmla="*/ 0 h 3414"/>
              <a:gd name="T14" fmla="*/ 2649 w 6057"/>
              <a:gd name="T15" fmla="*/ 1111 h 3414"/>
              <a:gd name="T16" fmla="*/ 1539 w 6057"/>
              <a:gd name="T17" fmla="*/ 0 h 3414"/>
              <a:gd name="T18" fmla="*/ 3839 w 6057"/>
              <a:gd name="T19" fmla="*/ 0 h 3414"/>
              <a:gd name="T20" fmla="*/ 6057 w 6057"/>
              <a:gd name="T21" fmla="*/ 0 h 3414"/>
              <a:gd name="T22" fmla="*/ 4948 w 6057"/>
              <a:gd name="T23" fmla="*/ 1111 h 3414"/>
              <a:gd name="T24" fmla="*/ 3839 w 6057"/>
              <a:gd name="T25" fmla="*/ 0 h 3414"/>
              <a:gd name="T26" fmla="*/ 2608 w 6057"/>
              <a:gd name="T27" fmla="*/ 1151 h 3414"/>
              <a:gd name="T28" fmla="*/ 1499 w 6057"/>
              <a:gd name="T29" fmla="*/ 2263 h 3414"/>
              <a:gd name="T30" fmla="*/ 390 w 6057"/>
              <a:gd name="T31" fmla="*/ 1151 h 3414"/>
              <a:gd name="T32" fmla="*/ 1499 w 6057"/>
              <a:gd name="T33" fmla="*/ 40 h 3414"/>
              <a:gd name="T34" fmla="*/ 2608 w 6057"/>
              <a:gd name="T35" fmla="*/ 1151 h 3414"/>
              <a:gd name="T36" fmla="*/ 3758 w 6057"/>
              <a:gd name="T37" fmla="*/ 2303 h 3414"/>
              <a:gd name="T38" fmla="*/ 2649 w 6057"/>
              <a:gd name="T39" fmla="*/ 3414 h 3414"/>
              <a:gd name="T40" fmla="*/ 1539 w 6057"/>
              <a:gd name="T41" fmla="*/ 2303 h 3414"/>
              <a:gd name="T42" fmla="*/ 2649 w 6057"/>
              <a:gd name="T43" fmla="*/ 1192 h 3414"/>
              <a:gd name="T44" fmla="*/ 3758 w 6057"/>
              <a:gd name="T45" fmla="*/ 2303 h 3414"/>
              <a:gd name="T46" fmla="*/ 4908 w 6057"/>
              <a:gd name="T47" fmla="*/ 1151 h 3414"/>
              <a:gd name="T48" fmla="*/ 3798 w 6057"/>
              <a:gd name="T49" fmla="*/ 2263 h 3414"/>
              <a:gd name="T50" fmla="*/ 2689 w 6057"/>
              <a:gd name="T51" fmla="*/ 1151 h 3414"/>
              <a:gd name="T52" fmla="*/ 3798 w 6057"/>
              <a:gd name="T53" fmla="*/ 40 h 3414"/>
              <a:gd name="T54" fmla="*/ 4908 w 6057"/>
              <a:gd name="T55" fmla="*/ 1151 h 3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57" h="3414">
                <a:moveTo>
                  <a:pt x="0" y="0"/>
                </a:moveTo>
                <a:lnTo>
                  <a:pt x="1460" y="0"/>
                </a:lnTo>
                <a:lnTo>
                  <a:pt x="349" y="1111"/>
                </a:lnTo>
                <a:lnTo>
                  <a:pt x="0" y="761"/>
                </a:lnTo>
                <a:lnTo>
                  <a:pt x="0" y="0"/>
                </a:lnTo>
                <a:close/>
                <a:moveTo>
                  <a:pt x="1539" y="0"/>
                </a:moveTo>
                <a:lnTo>
                  <a:pt x="3758" y="0"/>
                </a:lnTo>
                <a:lnTo>
                  <a:pt x="2649" y="1111"/>
                </a:lnTo>
                <a:lnTo>
                  <a:pt x="1539" y="0"/>
                </a:lnTo>
                <a:close/>
                <a:moveTo>
                  <a:pt x="3839" y="0"/>
                </a:moveTo>
                <a:lnTo>
                  <a:pt x="6057" y="0"/>
                </a:lnTo>
                <a:lnTo>
                  <a:pt x="4948" y="1111"/>
                </a:lnTo>
                <a:lnTo>
                  <a:pt x="3839" y="0"/>
                </a:lnTo>
                <a:close/>
                <a:moveTo>
                  <a:pt x="2608" y="1151"/>
                </a:moveTo>
                <a:lnTo>
                  <a:pt x="1499" y="2263"/>
                </a:lnTo>
                <a:lnTo>
                  <a:pt x="390" y="1151"/>
                </a:lnTo>
                <a:lnTo>
                  <a:pt x="1499" y="40"/>
                </a:lnTo>
                <a:lnTo>
                  <a:pt x="2608" y="1151"/>
                </a:lnTo>
                <a:close/>
                <a:moveTo>
                  <a:pt x="3758" y="2303"/>
                </a:moveTo>
                <a:lnTo>
                  <a:pt x="2649" y="3414"/>
                </a:lnTo>
                <a:lnTo>
                  <a:pt x="1539" y="2303"/>
                </a:lnTo>
                <a:lnTo>
                  <a:pt x="2649" y="1192"/>
                </a:lnTo>
                <a:lnTo>
                  <a:pt x="3758" y="2303"/>
                </a:lnTo>
                <a:close/>
                <a:moveTo>
                  <a:pt x="4908" y="1151"/>
                </a:moveTo>
                <a:lnTo>
                  <a:pt x="3798" y="2263"/>
                </a:lnTo>
                <a:lnTo>
                  <a:pt x="2689" y="1151"/>
                </a:lnTo>
                <a:lnTo>
                  <a:pt x="3798" y="40"/>
                </a:lnTo>
                <a:lnTo>
                  <a:pt x="4908" y="115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26600" y="1658100"/>
            <a:ext cx="63284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01267" y="4394900"/>
            <a:ext cx="438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27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Google Shape;1842;p46"/>
          <p:cNvGrpSpPr/>
          <p:nvPr/>
        </p:nvGrpSpPr>
        <p:grpSpPr>
          <a:xfrm>
            <a:off x="9465601" y="3911633"/>
            <a:ext cx="2726391" cy="2946368"/>
            <a:chOff x="1384075" y="241450"/>
            <a:chExt cx="4822625" cy="5215425"/>
          </a:xfrm>
        </p:grpSpPr>
        <p:sp>
          <p:nvSpPr>
            <p:cNvPr id="1843" name="Google Shape;1843;p4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4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46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46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46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46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7" name="Google Shape;1887;p46"/>
          <p:cNvGrpSpPr/>
          <p:nvPr/>
        </p:nvGrpSpPr>
        <p:grpSpPr>
          <a:xfrm>
            <a:off x="-101599" y="-101599"/>
            <a:ext cx="3048137" cy="3860716"/>
            <a:chOff x="-26858" y="-227337"/>
            <a:chExt cx="2186403" cy="2757917"/>
          </a:xfrm>
        </p:grpSpPr>
        <p:sp>
          <p:nvSpPr>
            <p:cNvPr id="1888" name="Google Shape;1888;p4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4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4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4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4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4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4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4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4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4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4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4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4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4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4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4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4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4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4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4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4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4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4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4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4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4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4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4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4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4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4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4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4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4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4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4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4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964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9" name="Google Shape;1929;p47"/>
          <p:cNvGrpSpPr/>
          <p:nvPr/>
        </p:nvGrpSpPr>
        <p:grpSpPr>
          <a:xfrm rot="5400000" flipH="1">
            <a:off x="10151761" y="4815774"/>
            <a:ext cx="1170468" cy="2945455"/>
            <a:chOff x="-26858" y="-227337"/>
            <a:chExt cx="1093215" cy="2757917"/>
          </a:xfrm>
        </p:grpSpPr>
        <p:sp>
          <p:nvSpPr>
            <p:cNvPr id="1930" name="Google Shape;1930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4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4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4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4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4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4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4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4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4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4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4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4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4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4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4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4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4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395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1174A1-5C20-A5BC-89E1-66B489C7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25FFC6-AE97-A9D1-FEAA-AA860E6DE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17AD7D-ED3F-BA95-F8C2-6D16C112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1F994A-D4C1-5FCD-53C1-BAB17F21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ECF372-B470-4292-714B-EEAAFDF1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571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266921-108F-8167-F2AD-84B2E4D6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679CB0-040C-D087-7CE3-2D48330B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4197A-E7D3-B04B-2BC6-B7265186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91F293-D34A-1D7E-93B3-EF94CF5A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C6DC80-11AF-F7F0-1BC9-DCAD77E8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8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ADF97B-71EE-2DAA-028A-58399984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C9554E-82F8-E956-2D1A-4823D4BEB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7AC103-CB5E-FBFD-0D79-097F0B95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566A7A-6325-B4B3-9140-1B308053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682608-4DE8-AC9E-5073-48FDC694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36BDA9-DC6F-4B03-8CE4-6788F8D4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94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A77B2A-53E1-1709-896A-905DC8EC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EB0BF3-046C-E2D9-127F-9AE5A3F53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1E026C-5AE8-728B-C8AD-C6B22FE2E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FA4A1E0-76B7-8A0D-2FD2-3834F9965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5DA2A17-5937-8DC5-4E12-24FD0E34B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E3BA218-C873-0878-E63D-3132D15A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AD63F22-C1D7-ACFC-7483-7DEB9FC0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2A132E3-6F6A-8BA7-F0EB-8069BC0B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96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626588-DDAB-67AB-6813-93E5BC9D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5043F41-F9BC-9E12-900A-2CF73110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2BDF6B2-3B4F-2954-7BB1-F4E80E85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62873DF-D634-AE31-343E-24E12F01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37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386183-24F8-1E8B-D91A-1E3C847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0A36C9-666B-32F0-DDE6-DDFA4766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9C0970-727A-BE7A-C67E-0A4D5618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1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3696FE-D4A9-3615-2D1E-39E8E511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016291-58E6-420F-A9A2-83FE1242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B60680-72A6-25A0-0361-9FC1C2B0F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1269E30-D759-B462-FC9D-4EB4CBD4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354EE6-3EBD-BC64-D937-C7B2FE40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8F7FA3-1866-8679-97FF-B851C08F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61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EB14B6-35A6-E08E-FE60-FC711576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CC650F7-266D-B3F7-E618-B96B3921D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E2ED270-E989-30F0-9A61-37374E62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40BD93-61D1-077F-96C4-02EEAB45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9BDC94-BFB5-8581-7546-12CDAD1A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5EA6A7-D3A4-46A3-AB3F-1A7F97D1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0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4EFEA25-D691-52FC-719C-A5D33C39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115E40-0792-BBAC-9901-868202FF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29371-AAF0-3EC5-513C-83FA3629A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6478-C78F-43F4-993C-B28A7958F74C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A9B4CE-B021-AF91-C99E-FA2B40F1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D79ECE-6ED6-ED60-59A3-AD2C4D53F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2895-AEDE-4880-B630-AB678BBD9E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81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3917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5" Type="http://schemas.openxmlformats.org/officeDocument/2006/relationships/image" Target="../media/image4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3"/>
          <p:cNvSpPr/>
          <p:nvPr/>
        </p:nvSpPr>
        <p:spPr>
          <a:xfrm>
            <a:off x="942" y="2579305"/>
            <a:ext cx="5553334" cy="4278696"/>
          </a:xfrm>
          <a:custGeom>
            <a:avLst/>
            <a:gdLst>
              <a:gd name="connsiteX0" fmla="*/ 1927799 w 8331287"/>
              <a:gd name="connsiteY0" fmla="*/ 0 h 6419035"/>
              <a:gd name="connsiteX1" fmla="*/ 8331287 w 8331287"/>
              <a:gd name="connsiteY1" fmla="*/ 6419035 h 6419035"/>
              <a:gd name="connsiteX2" fmla="*/ 0 w 8331287"/>
              <a:gd name="connsiteY2" fmla="*/ 6419035 h 6419035"/>
              <a:gd name="connsiteX3" fmla="*/ 0 w 8331287"/>
              <a:gd name="connsiteY3" fmla="*/ 1930738 h 64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87" h="6419035">
                <a:moveTo>
                  <a:pt x="1927799" y="0"/>
                </a:moveTo>
                <a:lnTo>
                  <a:pt x="8331287" y="6419035"/>
                </a:lnTo>
                <a:lnTo>
                  <a:pt x="0" y="6419035"/>
                </a:lnTo>
                <a:lnTo>
                  <a:pt x="0" y="1930738"/>
                </a:lnTo>
                <a:close/>
              </a:path>
            </a:pathLst>
          </a:custGeom>
          <a:gradFill>
            <a:gsLst>
              <a:gs pos="7000">
                <a:srgbClr val="09BF51">
                  <a:alpha val="85000"/>
                </a:srgbClr>
              </a:gs>
              <a:gs pos="96000">
                <a:srgbClr val="005BD6">
                  <a:alpha val="85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32" name="12"/>
          <p:cNvSpPr/>
          <p:nvPr/>
        </p:nvSpPr>
        <p:spPr>
          <a:xfrm>
            <a:off x="438277" y="1333983"/>
            <a:ext cx="11026244" cy="5524018"/>
          </a:xfrm>
          <a:custGeom>
            <a:avLst/>
            <a:gdLst>
              <a:gd name="connsiteX0" fmla="*/ 8274687 w 16541919"/>
              <a:gd name="connsiteY0" fmla="*/ 0 h 8287305"/>
              <a:gd name="connsiteX1" fmla="*/ 16541919 w 16541919"/>
              <a:gd name="connsiteY1" fmla="*/ 8287303 h 8287305"/>
              <a:gd name="connsiteX2" fmla="*/ 16541917 w 16541919"/>
              <a:gd name="connsiteY2" fmla="*/ 8287305 h 8287305"/>
              <a:gd name="connsiteX3" fmla="*/ 2 w 16541919"/>
              <a:gd name="connsiteY3" fmla="*/ 8287305 h 8287305"/>
              <a:gd name="connsiteX4" fmla="*/ 0 w 16541919"/>
              <a:gd name="connsiteY4" fmla="*/ 8287303 h 82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1919" h="8287305">
                <a:moveTo>
                  <a:pt x="8274687" y="0"/>
                </a:moveTo>
                <a:lnTo>
                  <a:pt x="16541919" y="8287303"/>
                </a:lnTo>
                <a:lnTo>
                  <a:pt x="16541917" y="8287305"/>
                </a:lnTo>
                <a:lnTo>
                  <a:pt x="2" y="8287305"/>
                </a:lnTo>
                <a:lnTo>
                  <a:pt x="0" y="8287303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611" y="3999588"/>
            <a:ext cx="5553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dirty="0">
                <a:gradFill>
                  <a:gsLst>
                    <a:gs pos="7000">
                      <a:srgbClr val="09BF51"/>
                    </a:gs>
                    <a:gs pos="96000">
                      <a:srgbClr val="005BD6">
                        <a:alpha val="80000"/>
                      </a:srgb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</a:rPr>
              <a:t>إدارة تنمية القدرات</a:t>
            </a:r>
            <a:endParaRPr lang="ar-SA" sz="4000" dirty="0">
              <a:gradFill>
                <a:gsLst>
                  <a:gs pos="7000">
                    <a:srgbClr val="09BF51"/>
                  </a:gs>
                  <a:gs pos="96000">
                    <a:srgbClr val="005BD6">
                      <a:alpha val="80000"/>
                    </a:srgb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Black" panose="02000000000000000000" pitchFamily="2" charset="0"/>
              <a:ea typeface="GE Dinar Two Medium" panose="020A0503020102020204" pitchFamily="18" charset="-78"/>
              <a:cs typeface="GE Dinar Two Medium" panose="020A0503020102020204" pitchFamily="18" charset="-78"/>
            </a:endParaRP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000" dirty="0">
                <a:gradFill>
                  <a:gsLst>
                    <a:gs pos="7000">
                      <a:srgbClr val="09BF51"/>
                    </a:gs>
                    <a:gs pos="96000">
                      <a:srgbClr val="005BD6">
                        <a:alpha val="80000"/>
                      </a:srgb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GE Dinar Two Medium" panose="020A0503020102020204" pitchFamily="18" charset="-78"/>
                <a:cs typeface="GE Dinar Two Medium" panose="020A0503020102020204" pitchFamily="18" charset="-78"/>
              </a:rPr>
              <a:t>منطلقات وسياسات</a:t>
            </a:r>
            <a:endParaRPr lang="ar-SA" sz="4000" dirty="0">
              <a:gradFill>
                <a:gsLst>
                  <a:gs pos="7000">
                    <a:srgbClr val="09BF51"/>
                  </a:gs>
                  <a:gs pos="96000">
                    <a:srgbClr val="005BD6">
                      <a:alpha val="80000"/>
                    </a:srgb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 Dinar Two Medium" panose="020A0503020102020204" pitchFamily="18" charset="-78"/>
              <a:ea typeface="GE Dinar Two Medium" panose="020A0503020102020204" pitchFamily="18" charset="-78"/>
              <a:cs typeface="GE Dinar Two Medium" panose="020A05030201020202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8733" y="1988499"/>
            <a:ext cx="1582327" cy="338554"/>
          </a:xfrm>
          <a:prstGeom prst="rect">
            <a:avLst/>
          </a:prstGeom>
          <a:gradFill>
            <a:gsLst>
              <a:gs pos="7000">
                <a:srgbClr val="09BF51">
                  <a:alpha val="43000"/>
                </a:srgbClr>
              </a:gs>
              <a:gs pos="96000">
                <a:srgbClr val="005BD6">
                  <a:alpha val="80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rgbClr val="3F3F3F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200" dirty="0">
                <a:solidFill>
                  <a:srgbClr val="FFFFFF"/>
                </a:solidFill>
              </a:rPr>
              <a:t>الإدارة العامة للتعليم بجازان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7792" y="1651304"/>
            <a:ext cx="1583267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600" b="1" dirty="0">
                <a:gradFill>
                  <a:gsLst>
                    <a:gs pos="7000">
                      <a:srgbClr val="09BF51">
                        <a:alpha val="43000"/>
                      </a:srgbClr>
                    </a:gs>
                    <a:gs pos="96000">
                      <a:srgbClr val="005BD6">
                        <a:alpha val="80000"/>
                      </a:srgb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Text" panose="020B0502040204020203" pitchFamily="34" charset="0"/>
                <a:ea typeface="Nirmala Text" panose="020B0502040204020203" pitchFamily="34" charset="0"/>
                <a:cs typeface="+mj-cs"/>
              </a:rPr>
              <a:t>وزارة التعليم </a:t>
            </a:r>
            <a:endParaRPr lang="ru-RU" sz="1600" b="1" dirty="0">
              <a:gradFill>
                <a:gsLst>
                  <a:gs pos="7000">
                    <a:srgbClr val="09BF51">
                      <a:alpha val="43000"/>
                    </a:srgbClr>
                  </a:gs>
                  <a:gs pos="96000">
                    <a:srgbClr val="005BD6">
                      <a:alpha val="80000"/>
                    </a:srgb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Black" panose="020F0502020204030204" pitchFamily="18" charset="0"/>
              <a:ea typeface="Nirmala Text" panose="020B0502040204020203" pitchFamily="34" charset="0"/>
              <a:cs typeface="+mj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4FC0B3C-864A-44BD-A060-86E474B4F9A0}"/>
              </a:ext>
            </a:extLst>
          </p:cNvPr>
          <p:cNvSpPr/>
          <p:nvPr/>
        </p:nvSpPr>
        <p:spPr>
          <a:xfrm flipH="1" flipV="1">
            <a:off x="2337555" y="0"/>
            <a:ext cx="3344706" cy="1680454"/>
          </a:xfrm>
          <a:custGeom>
            <a:avLst/>
            <a:gdLst>
              <a:gd name="connsiteX0" fmla="*/ 0 w 3374322"/>
              <a:gd name="connsiteY0" fmla="*/ 1669348 h 1669348"/>
              <a:gd name="connsiteX1" fmla="*/ 1694652 w 3374322"/>
              <a:gd name="connsiteY1" fmla="*/ 0 h 1669348"/>
              <a:gd name="connsiteX2" fmla="*/ 3374322 w 3374322"/>
              <a:gd name="connsiteY2" fmla="*/ 1669348 h 1669348"/>
              <a:gd name="connsiteX3" fmla="*/ 0 w 3374322"/>
              <a:gd name="connsiteY3" fmla="*/ 1669348 h 1669348"/>
              <a:gd name="connsiteX0" fmla="*/ 0 w 3352110"/>
              <a:gd name="connsiteY0" fmla="*/ 1669348 h 1669348"/>
              <a:gd name="connsiteX1" fmla="*/ 1672440 w 3352110"/>
              <a:gd name="connsiteY1" fmla="*/ 0 h 1669348"/>
              <a:gd name="connsiteX2" fmla="*/ 3352110 w 3352110"/>
              <a:gd name="connsiteY2" fmla="*/ 1669348 h 1669348"/>
              <a:gd name="connsiteX3" fmla="*/ 0 w 3352110"/>
              <a:gd name="connsiteY3" fmla="*/ 1669348 h 1669348"/>
              <a:gd name="connsiteX0" fmla="*/ 0 w 3352110"/>
              <a:gd name="connsiteY0" fmla="*/ 1680454 h 1680454"/>
              <a:gd name="connsiteX1" fmla="*/ 1683546 w 3352110"/>
              <a:gd name="connsiteY1" fmla="*/ 0 h 1680454"/>
              <a:gd name="connsiteX2" fmla="*/ 3352110 w 3352110"/>
              <a:gd name="connsiteY2" fmla="*/ 1680454 h 1680454"/>
              <a:gd name="connsiteX3" fmla="*/ 0 w 3352110"/>
              <a:gd name="connsiteY3" fmla="*/ 1680454 h 1680454"/>
              <a:gd name="connsiteX0" fmla="*/ 0 w 3344706"/>
              <a:gd name="connsiteY0" fmla="*/ 1680454 h 1680454"/>
              <a:gd name="connsiteX1" fmla="*/ 1676142 w 3344706"/>
              <a:gd name="connsiteY1" fmla="*/ 0 h 1680454"/>
              <a:gd name="connsiteX2" fmla="*/ 3344706 w 3344706"/>
              <a:gd name="connsiteY2" fmla="*/ 1680454 h 1680454"/>
              <a:gd name="connsiteX3" fmla="*/ 0 w 3344706"/>
              <a:gd name="connsiteY3" fmla="*/ 1680454 h 168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706" h="1680454">
                <a:moveTo>
                  <a:pt x="0" y="1680454"/>
                </a:moveTo>
                <a:lnTo>
                  <a:pt x="1676142" y="0"/>
                </a:lnTo>
                <a:lnTo>
                  <a:pt x="3344706" y="1680454"/>
                </a:lnTo>
                <a:lnTo>
                  <a:pt x="0" y="1680454"/>
                </a:lnTo>
                <a:close/>
              </a:path>
            </a:pathLst>
          </a:custGeom>
          <a:gradFill>
            <a:gsLst>
              <a:gs pos="7000">
                <a:srgbClr val="09BF51">
                  <a:alpha val="25000"/>
                </a:srgbClr>
              </a:gs>
              <a:gs pos="96000">
                <a:srgbClr val="005BD6">
                  <a:alpha val="43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 sz="1200">
              <a:solidFill>
                <a:srgbClr val="3F3F3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F89B9F07-1E3E-44C7-9298-F70F6A98BA42}"/>
              </a:ext>
            </a:extLst>
          </p:cNvPr>
          <p:cNvCxnSpPr>
            <a:cxnSpLocks/>
          </p:cNvCxnSpPr>
          <p:nvPr/>
        </p:nvCxnSpPr>
        <p:spPr>
          <a:xfrm flipH="1">
            <a:off x="4045527" y="36944"/>
            <a:ext cx="5120406" cy="5121665"/>
          </a:xfrm>
          <a:prstGeom prst="line">
            <a:avLst/>
          </a:prstGeom>
          <a:ln w="38100">
            <a:gradFill>
              <a:gsLst>
                <a:gs pos="0">
                  <a:srgbClr val="2AA29E"/>
                </a:gs>
                <a:gs pos="100000">
                  <a:srgbClr val="2ABE7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عنصر نائب للصورة 7" descr="صورة تحتوي على بناء, منطقة العاصمة, برج سكني, أفق&#10;&#10;تم إنشاء الوصف تلقائياً">
            <a:extLst>
              <a:ext uri="{FF2B5EF4-FFF2-40B4-BE49-F238E27FC236}">
                <a16:creationId xmlns:a16="http://schemas.microsoft.com/office/drawing/2014/main" id="{413D3F1D-4F10-94A5-5E04-9D01AE8360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>
            <a:fillRect/>
          </a:stretch>
        </p:blipFill>
        <p:spPr/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E4469B14-3209-F2BB-168D-F136C8F582CA}"/>
              </a:ext>
            </a:extLst>
          </p:cNvPr>
          <p:cNvSpPr txBox="1"/>
          <p:nvPr/>
        </p:nvSpPr>
        <p:spPr>
          <a:xfrm>
            <a:off x="10609673" y="2327052"/>
            <a:ext cx="1582327" cy="338554"/>
          </a:xfrm>
          <a:prstGeom prst="rect">
            <a:avLst/>
          </a:prstGeom>
          <a:gradFill>
            <a:gsLst>
              <a:gs pos="7000">
                <a:srgbClr val="09BF51">
                  <a:alpha val="43000"/>
                </a:srgbClr>
              </a:gs>
              <a:gs pos="96000">
                <a:srgbClr val="005BD6">
                  <a:alpha val="80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rgbClr val="3F3F3F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200" dirty="0">
                <a:solidFill>
                  <a:srgbClr val="FFFFFF"/>
                </a:solidFill>
              </a:rPr>
              <a:t>إدارة تنمية القدرات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9" name="صورة 18" descr="صورة تحتوي على لقطة شاشة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6BD094ED-A0E9-5F0B-D3A6-2A12FBBD8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05" y="1530234"/>
            <a:ext cx="2079946" cy="12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D29EE1-1355-DB29-C9FF-D3BA911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067" y="470827"/>
            <a:ext cx="9530680" cy="1325563"/>
          </a:xfrm>
        </p:spPr>
        <p:txBody>
          <a:bodyPr>
            <a:normAutofit/>
          </a:bodyPr>
          <a:lstStyle/>
          <a:p>
            <a:r>
              <a:rPr lang="ar-SA" sz="36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مرتكزات العمل بإدارة تنمية القدرات</a:t>
            </a:r>
          </a:p>
        </p:txBody>
      </p: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BB1DF637-85FE-9A28-6C96-DF21F6654E4F}"/>
              </a:ext>
            </a:extLst>
          </p:cNvPr>
          <p:cNvSpPr/>
          <p:nvPr/>
        </p:nvSpPr>
        <p:spPr>
          <a:xfrm>
            <a:off x="142033" y="4579209"/>
            <a:ext cx="4818909" cy="1597754"/>
          </a:xfrm>
          <a:custGeom>
            <a:avLst/>
            <a:gdLst>
              <a:gd name="connsiteX0" fmla="*/ 0 w 4376006"/>
              <a:gd name="connsiteY0" fmla="*/ 4966597 h 4966597"/>
              <a:gd name="connsiteX1" fmla="*/ 2188003 w 4376006"/>
              <a:gd name="connsiteY1" fmla="*/ 0 h 4966597"/>
              <a:gd name="connsiteX2" fmla="*/ 4376006 w 4376006"/>
              <a:gd name="connsiteY2" fmla="*/ 4966597 h 4966597"/>
              <a:gd name="connsiteX3" fmla="*/ 0 w 4376006"/>
              <a:gd name="connsiteY3" fmla="*/ 4966597 h 4966597"/>
              <a:gd name="connsiteX0" fmla="*/ 0 w 4376006"/>
              <a:gd name="connsiteY0" fmla="*/ 2752786 h 2752786"/>
              <a:gd name="connsiteX1" fmla="*/ 166698 w 4376006"/>
              <a:gd name="connsiteY1" fmla="*/ 0 h 2752786"/>
              <a:gd name="connsiteX2" fmla="*/ 4376006 w 4376006"/>
              <a:gd name="connsiteY2" fmla="*/ 2752786 h 2752786"/>
              <a:gd name="connsiteX3" fmla="*/ 0 w 4376006"/>
              <a:gd name="connsiteY3" fmla="*/ 2752786 h 2752786"/>
              <a:gd name="connsiteX0" fmla="*/ 0 w 4376006"/>
              <a:gd name="connsiteY0" fmla="*/ 3073628 h 3073628"/>
              <a:gd name="connsiteX1" fmla="*/ 182740 w 4376006"/>
              <a:gd name="connsiteY1" fmla="*/ 0 h 3073628"/>
              <a:gd name="connsiteX2" fmla="*/ 4376006 w 4376006"/>
              <a:gd name="connsiteY2" fmla="*/ 3073628 h 3073628"/>
              <a:gd name="connsiteX3" fmla="*/ 0 w 4376006"/>
              <a:gd name="connsiteY3" fmla="*/ 3073628 h 3073628"/>
              <a:gd name="connsiteX0" fmla="*/ 0 w 4376006"/>
              <a:gd name="connsiteY0" fmla="*/ 2335691 h 2335691"/>
              <a:gd name="connsiteX1" fmla="*/ 455456 w 4376006"/>
              <a:gd name="connsiteY1" fmla="*/ 0 h 2335691"/>
              <a:gd name="connsiteX2" fmla="*/ 4376006 w 4376006"/>
              <a:gd name="connsiteY2" fmla="*/ 2335691 h 2335691"/>
              <a:gd name="connsiteX3" fmla="*/ 0 w 4376006"/>
              <a:gd name="connsiteY3" fmla="*/ 2335691 h 2335691"/>
              <a:gd name="connsiteX0" fmla="*/ 202271 w 4578277"/>
              <a:gd name="connsiteY0" fmla="*/ 2399860 h 2399860"/>
              <a:gd name="connsiteX1" fmla="*/ 0 w 4578277"/>
              <a:gd name="connsiteY1" fmla="*/ 0 h 2399860"/>
              <a:gd name="connsiteX2" fmla="*/ 4578277 w 4578277"/>
              <a:gd name="connsiteY2" fmla="*/ 2399860 h 2399860"/>
              <a:gd name="connsiteX3" fmla="*/ 202271 w 4578277"/>
              <a:gd name="connsiteY3" fmla="*/ 2399860 h 2399860"/>
              <a:gd name="connsiteX0" fmla="*/ 202271 w 4578277"/>
              <a:gd name="connsiteY0" fmla="*/ 2480070 h 2480070"/>
              <a:gd name="connsiteX1" fmla="*/ 0 w 4578277"/>
              <a:gd name="connsiteY1" fmla="*/ 0 h 2480070"/>
              <a:gd name="connsiteX2" fmla="*/ 4578277 w 4578277"/>
              <a:gd name="connsiteY2" fmla="*/ 2399860 h 2480070"/>
              <a:gd name="connsiteX3" fmla="*/ 202271 w 4578277"/>
              <a:gd name="connsiteY3" fmla="*/ 2480070 h 2480070"/>
              <a:gd name="connsiteX0" fmla="*/ 314566 w 4690572"/>
              <a:gd name="connsiteY0" fmla="*/ 1694007 h 1694007"/>
              <a:gd name="connsiteX1" fmla="*/ 0 w 4690572"/>
              <a:gd name="connsiteY1" fmla="*/ 0 h 1694007"/>
              <a:gd name="connsiteX2" fmla="*/ 4690572 w 4690572"/>
              <a:gd name="connsiteY2" fmla="*/ 1613797 h 1694007"/>
              <a:gd name="connsiteX3" fmla="*/ 314566 w 4690572"/>
              <a:gd name="connsiteY3" fmla="*/ 1694007 h 1694007"/>
              <a:gd name="connsiteX0" fmla="*/ 442903 w 4818909"/>
              <a:gd name="connsiteY0" fmla="*/ 1597754 h 1597754"/>
              <a:gd name="connsiteX1" fmla="*/ 0 w 4818909"/>
              <a:gd name="connsiteY1" fmla="*/ 0 h 1597754"/>
              <a:gd name="connsiteX2" fmla="*/ 4818909 w 4818909"/>
              <a:gd name="connsiteY2" fmla="*/ 1517544 h 1597754"/>
              <a:gd name="connsiteX3" fmla="*/ 442903 w 4818909"/>
              <a:gd name="connsiteY3" fmla="*/ 1597754 h 159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909" h="1597754">
                <a:moveTo>
                  <a:pt x="442903" y="1597754"/>
                </a:moveTo>
                <a:lnTo>
                  <a:pt x="0" y="0"/>
                </a:lnTo>
                <a:lnTo>
                  <a:pt x="4818909" y="1517544"/>
                </a:lnTo>
                <a:lnTo>
                  <a:pt x="442903" y="1597754"/>
                </a:lnTo>
                <a:close/>
              </a:path>
            </a:pathLst>
          </a:custGeom>
          <a:gradFill flip="none" rotWithShape="1">
            <a:gsLst>
              <a:gs pos="3000">
                <a:schemeClr val="tx1">
                  <a:alpha val="0"/>
                </a:schemeClr>
              </a:gs>
              <a:gs pos="99000">
                <a:schemeClr val="tx1">
                  <a:alpha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31">
            <a:extLst>
              <a:ext uri="{FF2B5EF4-FFF2-40B4-BE49-F238E27FC236}">
                <a16:creationId xmlns:a16="http://schemas.microsoft.com/office/drawing/2014/main" id="{C7633C37-C2E2-29A9-483C-9F8AECE03753}"/>
              </a:ext>
            </a:extLst>
          </p:cNvPr>
          <p:cNvGrpSpPr/>
          <p:nvPr/>
        </p:nvGrpSpPr>
        <p:grpSpPr>
          <a:xfrm>
            <a:off x="248194" y="4595211"/>
            <a:ext cx="6069773" cy="1562593"/>
            <a:chOff x="1643271" y="4553681"/>
            <a:chExt cx="5671930" cy="1562593"/>
          </a:xfrm>
        </p:grpSpPr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EB13CAA0-6BD7-C03F-E26A-8C732B8E77B7}"/>
                </a:ext>
              </a:extLst>
            </p:cNvPr>
            <p:cNvGrpSpPr/>
            <p:nvPr/>
          </p:nvGrpSpPr>
          <p:grpSpPr>
            <a:xfrm>
              <a:off x="1643271" y="4553681"/>
              <a:ext cx="5671930" cy="1562593"/>
              <a:chOff x="632618" y="4476244"/>
              <a:chExt cx="5671930" cy="1562593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EE2303FB-DBDF-FB42-0A44-7647653DF20B}"/>
                  </a:ext>
                </a:extLst>
              </p:cNvPr>
              <p:cNvSpPr/>
              <p:nvPr/>
            </p:nvSpPr>
            <p:spPr>
              <a:xfrm>
                <a:off x="1409264" y="4476244"/>
                <a:ext cx="4504794" cy="899927"/>
              </a:xfrm>
              <a:custGeom>
                <a:avLst/>
                <a:gdLst>
                  <a:gd name="connsiteX0" fmla="*/ 0 w 4376006"/>
                  <a:gd name="connsiteY0" fmla="*/ 0 h 1118867"/>
                  <a:gd name="connsiteX1" fmla="*/ 4376006 w 4376006"/>
                  <a:gd name="connsiteY1" fmla="*/ 0 h 1118867"/>
                  <a:gd name="connsiteX2" fmla="*/ 4376006 w 4376006"/>
                  <a:gd name="connsiteY2" fmla="*/ 1118867 h 1118867"/>
                  <a:gd name="connsiteX3" fmla="*/ 0 w 4376006"/>
                  <a:gd name="connsiteY3" fmla="*/ 1118867 h 1118867"/>
                  <a:gd name="connsiteX4" fmla="*/ 0 w 4376006"/>
                  <a:gd name="connsiteY4" fmla="*/ 0 h 1118867"/>
                  <a:gd name="connsiteX0" fmla="*/ 0 w 4498355"/>
                  <a:gd name="connsiteY0" fmla="*/ 0 h 1795008"/>
                  <a:gd name="connsiteX1" fmla="*/ 4376006 w 4498355"/>
                  <a:gd name="connsiteY1" fmla="*/ 0 h 1795008"/>
                  <a:gd name="connsiteX2" fmla="*/ 4498355 w 4498355"/>
                  <a:gd name="connsiteY2" fmla="*/ 1795008 h 1795008"/>
                  <a:gd name="connsiteX3" fmla="*/ 0 w 4498355"/>
                  <a:gd name="connsiteY3" fmla="*/ 1118867 h 1795008"/>
                  <a:gd name="connsiteX4" fmla="*/ 0 w 4498355"/>
                  <a:gd name="connsiteY4" fmla="*/ 0 h 1795008"/>
                  <a:gd name="connsiteX0" fmla="*/ 0 w 4498355"/>
                  <a:gd name="connsiteY0" fmla="*/ 0 h 1795008"/>
                  <a:gd name="connsiteX1" fmla="*/ 4376006 w 4498355"/>
                  <a:gd name="connsiteY1" fmla="*/ 0 h 1795008"/>
                  <a:gd name="connsiteX2" fmla="*/ 4498355 w 4498355"/>
                  <a:gd name="connsiteY2" fmla="*/ 1795008 h 1795008"/>
                  <a:gd name="connsiteX3" fmla="*/ 0 w 4498355"/>
                  <a:gd name="connsiteY3" fmla="*/ 1105988 h 1795008"/>
                  <a:gd name="connsiteX4" fmla="*/ 0 w 4498355"/>
                  <a:gd name="connsiteY4" fmla="*/ 0 h 1795008"/>
                  <a:gd name="connsiteX0" fmla="*/ 0 w 4498355"/>
                  <a:gd name="connsiteY0" fmla="*/ 0 h 1795008"/>
                  <a:gd name="connsiteX1" fmla="*/ 4099110 w 4498355"/>
                  <a:gd name="connsiteY1" fmla="*/ 1358721 h 1795008"/>
                  <a:gd name="connsiteX2" fmla="*/ 4498355 w 4498355"/>
                  <a:gd name="connsiteY2" fmla="*/ 1795008 h 1795008"/>
                  <a:gd name="connsiteX3" fmla="*/ 0 w 4498355"/>
                  <a:gd name="connsiteY3" fmla="*/ 1105988 h 1795008"/>
                  <a:gd name="connsiteX4" fmla="*/ 0 w 4498355"/>
                  <a:gd name="connsiteY4" fmla="*/ 0 h 1795008"/>
                  <a:gd name="connsiteX0" fmla="*/ 450760 w 4498355"/>
                  <a:gd name="connsiteY0" fmla="*/ 0 h 983639"/>
                  <a:gd name="connsiteX1" fmla="*/ 4099110 w 4498355"/>
                  <a:gd name="connsiteY1" fmla="*/ 547352 h 983639"/>
                  <a:gd name="connsiteX2" fmla="*/ 4498355 w 4498355"/>
                  <a:gd name="connsiteY2" fmla="*/ 983639 h 983639"/>
                  <a:gd name="connsiteX3" fmla="*/ 0 w 4498355"/>
                  <a:gd name="connsiteY3" fmla="*/ 294619 h 983639"/>
                  <a:gd name="connsiteX4" fmla="*/ 450760 w 4498355"/>
                  <a:gd name="connsiteY4" fmla="*/ 0 h 983639"/>
                  <a:gd name="connsiteX0" fmla="*/ 457199 w 4504794"/>
                  <a:gd name="connsiteY0" fmla="*/ 0 h 983639"/>
                  <a:gd name="connsiteX1" fmla="*/ 4105549 w 4504794"/>
                  <a:gd name="connsiteY1" fmla="*/ 547352 h 983639"/>
                  <a:gd name="connsiteX2" fmla="*/ 4504794 w 4504794"/>
                  <a:gd name="connsiteY2" fmla="*/ 983639 h 983639"/>
                  <a:gd name="connsiteX3" fmla="*/ 0 w 4504794"/>
                  <a:gd name="connsiteY3" fmla="*/ 307498 h 983639"/>
                  <a:gd name="connsiteX4" fmla="*/ 457199 w 4504794"/>
                  <a:gd name="connsiteY4" fmla="*/ 0 h 983639"/>
                  <a:gd name="connsiteX0" fmla="*/ 457199 w 4504794"/>
                  <a:gd name="connsiteY0" fmla="*/ 0 h 899927"/>
                  <a:gd name="connsiteX1" fmla="*/ 4105549 w 4504794"/>
                  <a:gd name="connsiteY1" fmla="*/ 463640 h 899927"/>
                  <a:gd name="connsiteX2" fmla="*/ 4504794 w 4504794"/>
                  <a:gd name="connsiteY2" fmla="*/ 899927 h 899927"/>
                  <a:gd name="connsiteX3" fmla="*/ 0 w 4504794"/>
                  <a:gd name="connsiteY3" fmla="*/ 223786 h 899927"/>
                  <a:gd name="connsiteX4" fmla="*/ 457199 w 4504794"/>
                  <a:gd name="connsiteY4" fmla="*/ 0 h 899927"/>
                  <a:gd name="connsiteX0" fmla="*/ 457199 w 4504794"/>
                  <a:gd name="connsiteY0" fmla="*/ 0 h 899927"/>
                  <a:gd name="connsiteX1" fmla="*/ 4105549 w 4504794"/>
                  <a:gd name="connsiteY1" fmla="*/ 540913 h 899927"/>
                  <a:gd name="connsiteX2" fmla="*/ 4504794 w 4504794"/>
                  <a:gd name="connsiteY2" fmla="*/ 899927 h 899927"/>
                  <a:gd name="connsiteX3" fmla="*/ 0 w 4504794"/>
                  <a:gd name="connsiteY3" fmla="*/ 223786 h 899927"/>
                  <a:gd name="connsiteX4" fmla="*/ 457199 w 4504794"/>
                  <a:gd name="connsiteY4" fmla="*/ 0 h 89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4794" h="899927">
                    <a:moveTo>
                      <a:pt x="457199" y="0"/>
                    </a:moveTo>
                    <a:lnTo>
                      <a:pt x="4105549" y="540913"/>
                    </a:lnTo>
                    <a:lnTo>
                      <a:pt x="4504794" y="899927"/>
                    </a:lnTo>
                    <a:lnTo>
                      <a:pt x="0" y="223786"/>
                    </a:lnTo>
                    <a:lnTo>
                      <a:pt x="45719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6000">
                    <a:srgbClr val="002060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6">
                <a:extLst>
                  <a:ext uri="{FF2B5EF4-FFF2-40B4-BE49-F238E27FC236}">
                    <a16:creationId xmlns:a16="http://schemas.microsoft.com/office/drawing/2014/main" id="{D1138D85-831E-4FA2-3C2F-15672B70F06A}"/>
                  </a:ext>
                </a:extLst>
              </p:cNvPr>
              <p:cNvSpPr/>
              <p:nvPr/>
            </p:nvSpPr>
            <p:spPr>
              <a:xfrm>
                <a:off x="632618" y="4695079"/>
                <a:ext cx="5671930" cy="1343758"/>
              </a:xfrm>
              <a:custGeom>
                <a:avLst/>
                <a:gdLst>
                  <a:gd name="connsiteX0" fmla="*/ 760752 w 5671930"/>
                  <a:gd name="connsiteY0" fmla="*/ 0 h 1343758"/>
                  <a:gd name="connsiteX1" fmla="*/ 5289296 w 5671930"/>
                  <a:gd name="connsiteY1" fmla="*/ 667891 h 1343758"/>
                  <a:gd name="connsiteX2" fmla="*/ 5671930 w 5671930"/>
                  <a:gd name="connsiteY2" fmla="*/ 1343758 h 1343758"/>
                  <a:gd name="connsiteX3" fmla="*/ 0 w 5671930"/>
                  <a:gd name="connsiteY3" fmla="*/ 1343758 h 1343758"/>
                  <a:gd name="connsiteX4" fmla="*/ 760752 w 5671930"/>
                  <a:gd name="connsiteY4" fmla="*/ 0 h 13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1930" h="1343758">
                    <a:moveTo>
                      <a:pt x="760752" y="0"/>
                    </a:moveTo>
                    <a:lnTo>
                      <a:pt x="5289296" y="667891"/>
                    </a:lnTo>
                    <a:lnTo>
                      <a:pt x="5671930" y="1343758"/>
                    </a:lnTo>
                    <a:lnTo>
                      <a:pt x="0" y="1343758"/>
                    </a:lnTo>
                    <a:lnTo>
                      <a:pt x="760752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EC4F21F0-5927-AF89-A4A0-92746296AE40}"/>
                  </a:ext>
                </a:extLst>
              </p:cNvPr>
              <p:cNvSpPr/>
              <p:nvPr/>
            </p:nvSpPr>
            <p:spPr>
              <a:xfrm>
                <a:off x="632618" y="4695080"/>
                <a:ext cx="1689353" cy="1343757"/>
              </a:xfrm>
              <a:custGeom>
                <a:avLst/>
                <a:gdLst>
                  <a:gd name="connsiteX0" fmla="*/ 760752 w 1689353"/>
                  <a:gd name="connsiteY0" fmla="*/ 0 h 1343757"/>
                  <a:gd name="connsiteX1" fmla="*/ 1689353 w 1689353"/>
                  <a:gd name="connsiteY1" fmla="*/ 136954 h 1343757"/>
                  <a:gd name="connsiteX2" fmla="*/ 1325040 w 1689353"/>
                  <a:gd name="connsiteY2" fmla="*/ 1343757 h 1343757"/>
                  <a:gd name="connsiteX3" fmla="*/ 0 w 1689353"/>
                  <a:gd name="connsiteY3" fmla="*/ 1343757 h 1343757"/>
                  <a:gd name="connsiteX4" fmla="*/ 760752 w 1689353"/>
                  <a:gd name="connsiteY4" fmla="*/ 0 h 134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353" h="1343757">
                    <a:moveTo>
                      <a:pt x="760752" y="0"/>
                    </a:moveTo>
                    <a:lnTo>
                      <a:pt x="1689353" y="136954"/>
                    </a:lnTo>
                    <a:lnTo>
                      <a:pt x="1325040" y="1343757"/>
                    </a:lnTo>
                    <a:lnTo>
                      <a:pt x="0" y="1343757"/>
                    </a:lnTo>
                    <a:lnTo>
                      <a:pt x="760752" y="0"/>
                    </a:lnTo>
                    <a:close/>
                  </a:path>
                </a:pathLst>
              </a:custGeom>
              <a:solidFill>
                <a:srgbClr val="005E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80CE766E-202D-3030-FDD5-E0B00C553DC2}"/>
                </a:ext>
              </a:extLst>
            </p:cNvPr>
            <p:cNvSpPr txBox="1"/>
            <p:nvPr/>
          </p:nvSpPr>
          <p:spPr>
            <a:xfrm rot="434282">
              <a:off x="3114969" y="5321601"/>
              <a:ext cx="3855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l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3600" b="1" dirty="0">
                  <a:solidFill>
                    <a:prstClr val="white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الالتزام و الامتثال</a:t>
              </a:r>
              <a:endParaRPr lang="en-US" sz="3600" b="1" dirty="0">
                <a:solidFill>
                  <a:prstClr val="white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E1137DC4-C610-4321-C249-EA912BA1A89A}"/>
              </a:ext>
            </a:extLst>
          </p:cNvPr>
          <p:cNvGrpSpPr/>
          <p:nvPr/>
        </p:nvGrpSpPr>
        <p:grpSpPr>
          <a:xfrm>
            <a:off x="1171249" y="3575084"/>
            <a:ext cx="4695095" cy="1583465"/>
            <a:chOff x="2487572" y="3533554"/>
            <a:chExt cx="4376006" cy="1583465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F921CC12-D65F-B33E-1176-8C2A2483903D}"/>
                </a:ext>
              </a:extLst>
            </p:cNvPr>
            <p:cNvGrpSpPr/>
            <p:nvPr/>
          </p:nvGrpSpPr>
          <p:grpSpPr>
            <a:xfrm>
              <a:off x="2487572" y="3533554"/>
              <a:ext cx="4376006" cy="1583465"/>
              <a:chOff x="1476919" y="3456117"/>
              <a:chExt cx="4376006" cy="1583465"/>
            </a:xfrm>
          </p:grpSpPr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75BECF73-6979-01BF-3BE2-C9CF229B14B0}"/>
                  </a:ext>
                </a:extLst>
              </p:cNvPr>
              <p:cNvSpPr/>
              <p:nvPr/>
            </p:nvSpPr>
            <p:spPr>
              <a:xfrm>
                <a:off x="1746827" y="3456117"/>
                <a:ext cx="3315813" cy="458995"/>
              </a:xfrm>
              <a:custGeom>
                <a:avLst/>
                <a:gdLst>
                  <a:gd name="connsiteX0" fmla="*/ 0 w 4376006"/>
                  <a:gd name="connsiteY0" fmla="*/ 0 h 1118867"/>
                  <a:gd name="connsiteX1" fmla="*/ 4376006 w 4376006"/>
                  <a:gd name="connsiteY1" fmla="*/ 0 h 1118867"/>
                  <a:gd name="connsiteX2" fmla="*/ 4376006 w 4376006"/>
                  <a:gd name="connsiteY2" fmla="*/ 1118867 h 1118867"/>
                  <a:gd name="connsiteX3" fmla="*/ 0 w 4376006"/>
                  <a:gd name="connsiteY3" fmla="*/ 1118867 h 1118867"/>
                  <a:gd name="connsiteX4" fmla="*/ 0 w 4376006"/>
                  <a:gd name="connsiteY4" fmla="*/ 0 h 1118867"/>
                  <a:gd name="connsiteX0" fmla="*/ 0 w 4498355"/>
                  <a:gd name="connsiteY0" fmla="*/ 0 h 1795008"/>
                  <a:gd name="connsiteX1" fmla="*/ 4376006 w 4498355"/>
                  <a:gd name="connsiteY1" fmla="*/ 0 h 1795008"/>
                  <a:gd name="connsiteX2" fmla="*/ 4498355 w 4498355"/>
                  <a:gd name="connsiteY2" fmla="*/ 1795008 h 1795008"/>
                  <a:gd name="connsiteX3" fmla="*/ 0 w 4498355"/>
                  <a:gd name="connsiteY3" fmla="*/ 1118867 h 1795008"/>
                  <a:gd name="connsiteX4" fmla="*/ 0 w 4498355"/>
                  <a:gd name="connsiteY4" fmla="*/ 0 h 1795008"/>
                  <a:gd name="connsiteX0" fmla="*/ 0 w 4498355"/>
                  <a:gd name="connsiteY0" fmla="*/ 0 h 1795008"/>
                  <a:gd name="connsiteX1" fmla="*/ 4376006 w 4498355"/>
                  <a:gd name="connsiteY1" fmla="*/ 0 h 1795008"/>
                  <a:gd name="connsiteX2" fmla="*/ 4498355 w 4498355"/>
                  <a:gd name="connsiteY2" fmla="*/ 1795008 h 1795008"/>
                  <a:gd name="connsiteX3" fmla="*/ 0 w 4498355"/>
                  <a:gd name="connsiteY3" fmla="*/ 1105988 h 1795008"/>
                  <a:gd name="connsiteX4" fmla="*/ 0 w 4498355"/>
                  <a:gd name="connsiteY4" fmla="*/ 0 h 1795008"/>
                  <a:gd name="connsiteX0" fmla="*/ 0 w 4498355"/>
                  <a:gd name="connsiteY0" fmla="*/ 0 h 1795008"/>
                  <a:gd name="connsiteX1" fmla="*/ 4099110 w 4498355"/>
                  <a:gd name="connsiteY1" fmla="*/ 1358721 h 1795008"/>
                  <a:gd name="connsiteX2" fmla="*/ 4498355 w 4498355"/>
                  <a:gd name="connsiteY2" fmla="*/ 1795008 h 1795008"/>
                  <a:gd name="connsiteX3" fmla="*/ 0 w 4498355"/>
                  <a:gd name="connsiteY3" fmla="*/ 1105988 h 1795008"/>
                  <a:gd name="connsiteX4" fmla="*/ 0 w 4498355"/>
                  <a:gd name="connsiteY4" fmla="*/ 0 h 1795008"/>
                  <a:gd name="connsiteX0" fmla="*/ 450760 w 4498355"/>
                  <a:gd name="connsiteY0" fmla="*/ 0 h 983639"/>
                  <a:gd name="connsiteX1" fmla="*/ 4099110 w 4498355"/>
                  <a:gd name="connsiteY1" fmla="*/ 547352 h 983639"/>
                  <a:gd name="connsiteX2" fmla="*/ 4498355 w 4498355"/>
                  <a:gd name="connsiteY2" fmla="*/ 983639 h 983639"/>
                  <a:gd name="connsiteX3" fmla="*/ 0 w 4498355"/>
                  <a:gd name="connsiteY3" fmla="*/ 294619 h 983639"/>
                  <a:gd name="connsiteX4" fmla="*/ 450760 w 4498355"/>
                  <a:gd name="connsiteY4" fmla="*/ 0 h 983639"/>
                  <a:gd name="connsiteX0" fmla="*/ 457199 w 4504794"/>
                  <a:gd name="connsiteY0" fmla="*/ 0 h 983639"/>
                  <a:gd name="connsiteX1" fmla="*/ 4105549 w 4504794"/>
                  <a:gd name="connsiteY1" fmla="*/ 547352 h 983639"/>
                  <a:gd name="connsiteX2" fmla="*/ 4504794 w 4504794"/>
                  <a:gd name="connsiteY2" fmla="*/ 983639 h 983639"/>
                  <a:gd name="connsiteX3" fmla="*/ 0 w 4504794"/>
                  <a:gd name="connsiteY3" fmla="*/ 307498 h 983639"/>
                  <a:gd name="connsiteX4" fmla="*/ 457199 w 4504794"/>
                  <a:gd name="connsiteY4" fmla="*/ 0 h 983639"/>
                  <a:gd name="connsiteX0" fmla="*/ 457199 w 4504794"/>
                  <a:gd name="connsiteY0" fmla="*/ 0 h 899927"/>
                  <a:gd name="connsiteX1" fmla="*/ 4105549 w 4504794"/>
                  <a:gd name="connsiteY1" fmla="*/ 463640 h 899927"/>
                  <a:gd name="connsiteX2" fmla="*/ 4504794 w 4504794"/>
                  <a:gd name="connsiteY2" fmla="*/ 899927 h 899927"/>
                  <a:gd name="connsiteX3" fmla="*/ 0 w 4504794"/>
                  <a:gd name="connsiteY3" fmla="*/ 223786 h 899927"/>
                  <a:gd name="connsiteX4" fmla="*/ 457199 w 4504794"/>
                  <a:gd name="connsiteY4" fmla="*/ 0 h 899927"/>
                  <a:gd name="connsiteX0" fmla="*/ 457199 w 4504794"/>
                  <a:gd name="connsiteY0" fmla="*/ 0 h 899927"/>
                  <a:gd name="connsiteX1" fmla="*/ 4105549 w 4504794"/>
                  <a:gd name="connsiteY1" fmla="*/ 540913 h 899927"/>
                  <a:gd name="connsiteX2" fmla="*/ 4504794 w 4504794"/>
                  <a:gd name="connsiteY2" fmla="*/ 899927 h 899927"/>
                  <a:gd name="connsiteX3" fmla="*/ 0 w 4504794"/>
                  <a:gd name="connsiteY3" fmla="*/ 223786 h 899927"/>
                  <a:gd name="connsiteX4" fmla="*/ 457199 w 4504794"/>
                  <a:gd name="connsiteY4" fmla="*/ 0 h 899927"/>
                  <a:gd name="connsiteX0" fmla="*/ 457199 w 4504794"/>
                  <a:gd name="connsiteY0" fmla="*/ 289774 h 1189701"/>
                  <a:gd name="connsiteX1" fmla="*/ 3152512 w 4504794"/>
                  <a:gd name="connsiteY1" fmla="*/ 0 h 1189701"/>
                  <a:gd name="connsiteX2" fmla="*/ 4504794 w 4504794"/>
                  <a:gd name="connsiteY2" fmla="*/ 1189701 h 1189701"/>
                  <a:gd name="connsiteX3" fmla="*/ 0 w 4504794"/>
                  <a:gd name="connsiteY3" fmla="*/ 513560 h 1189701"/>
                  <a:gd name="connsiteX4" fmla="*/ 457199 w 4504794"/>
                  <a:gd name="connsiteY4" fmla="*/ 289774 h 1189701"/>
                  <a:gd name="connsiteX0" fmla="*/ 457199 w 3319938"/>
                  <a:gd name="connsiteY0" fmla="*/ 289774 h 513560"/>
                  <a:gd name="connsiteX1" fmla="*/ 3152512 w 3319938"/>
                  <a:gd name="connsiteY1" fmla="*/ 0 h 513560"/>
                  <a:gd name="connsiteX2" fmla="*/ 3319938 w 3319938"/>
                  <a:gd name="connsiteY2" fmla="*/ 339695 h 513560"/>
                  <a:gd name="connsiteX3" fmla="*/ 0 w 3319938"/>
                  <a:gd name="connsiteY3" fmla="*/ 513560 h 513560"/>
                  <a:gd name="connsiteX4" fmla="*/ 457199 w 3319938"/>
                  <a:gd name="connsiteY4" fmla="*/ 289774 h 513560"/>
                  <a:gd name="connsiteX0" fmla="*/ 457199 w 3326377"/>
                  <a:gd name="connsiteY0" fmla="*/ 289774 h 513560"/>
                  <a:gd name="connsiteX1" fmla="*/ 3152512 w 3326377"/>
                  <a:gd name="connsiteY1" fmla="*/ 0 h 513560"/>
                  <a:gd name="connsiteX2" fmla="*/ 3326377 w 3326377"/>
                  <a:gd name="connsiteY2" fmla="*/ 223785 h 513560"/>
                  <a:gd name="connsiteX3" fmla="*/ 0 w 3326377"/>
                  <a:gd name="connsiteY3" fmla="*/ 513560 h 513560"/>
                  <a:gd name="connsiteX4" fmla="*/ 457199 w 3326377"/>
                  <a:gd name="connsiteY4" fmla="*/ 289774 h 513560"/>
                  <a:gd name="connsiteX0" fmla="*/ 418562 w 3287740"/>
                  <a:gd name="connsiteY0" fmla="*/ 289774 h 507121"/>
                  <a:gd name="connsiteX1" fmla="*/ 3113875 w 3287740"/>
                  <a:gd name="connsiteY1" fmla="*/ 0 h 507121"/>
                  <a:gd name="connsiteX2" fmla="*/ 3287740 w 3287740"/>
                  <a:gd name="connsiteY2" fmla="*/ 223785 h 507121"/>
                  <a:gd name="connsiteX3" fmla="*/ 0 w 3287740"/>
                  <a:gd name="connsiteY3" fmla="*/ 507121 h 507121"/>
                  <a:gd name="connsiteX4" fmla="*/ 418562 w 3287740"/>
                  <a:gd name="connsiteY4" fmla="*/ 289774 h 507121"/>
                  <a:gd name="connsiteX0" fmla="*/ 148105 w 3287740"/>
                  <a:gd name="connsiteY0" fmla="*/ 283334 h 507121"/>
                  <a:gd name="connsiteX1" fmla="*/ 3113875 w 3287740"/>
                  <a:gd name="connsiteY1" fmla="*/ 0 h 507121"/>
                  <a:gd name="connsiteX2" fmla="*/ 3287740 w 3287740"/>
                  <a:gd name="connsiteY2" fmla="*/ 223785 h 507121"/>
                  <a:gd name="connsiteX3" fmla="*/ 0 w 3287740"/>
                  <a:gd name="connsiteY3" fmla="*/ 507121 h 507121"/>
                  <a:gd name="connsiteX4" fmla="*/ 148105 w 3287740"/>
                  <a:gd name="connsiteY4" fmla="*/ 283334 h 507121"/>
                  <a:gd name="connsiteX0" fmla="*/ 148105 w 3283729"/>
                  <a:gd name="connsiteY0" fmla="*/ 283334 h 507121"/>
                  <a:gd name="connsiteX1" fmla="*/ 3113875 w 3283729"/>
                  <a:gd name="connsiteY1" fmla="*/ 0 h 507121"/>
                  <a:gd name="connsiteX2" fmla="*/ 3283729 w 3283729"/>
                  <a:gd name="connsiteY2" fmla="*/ 227796 h 507121"/>
                  <a:gd name="connsiteX3" fmla="*/ 0 w 3283729"/>
                  <a:gd name="connsiteY3" fmla="*/ 507121 h 507121"/>
                  <a:gd name="connsiteX4" fmla="*/ 148105 w 3283729"/>
                  <a:gd name="connsiteY4" fmla="*/ 283334 h 507121"/>
                  <a:gd name="connsiteX0" fmla="*/ 156126 w 3291750"/>
                  <a:gd name="connsiteY0" fmla="*/ 283334 h 519153"/>
                  <a:gd name="connsiteX1" fmla="*/ 3121896 w 3291750"/>
                  <a:gd name="connsiteY1" fmla="*/ 0 h 519153"/>
                  <a:gd name="connsiteX2" fmla="*/ 3291750 w 3291750"/>
                  <a:gd name="connsiteY2" fmla="*/ 227796 h 519153"/>
                  <a:gd name="connsiteX3" fmla="*/ 0 w 3291750"/>
                  <a:gd name="connsiteY3" fmla="*/ 519153 h 519153"/>
                  <a:gd name="connsiteX4" fmla="*/ 156126 w 3291750"/>
                  <a:gd name="connsiteY4" fmla="*/ 283334 h 519153"/>
                  <a:gd name="connsiteX0" fmla="*/ 156126 w 3311803"/>
                  <a:gd name="connsiteY0" fmla="*/ 283334 h 519153"/>
                  <a:gd name="connsiteX1" fmla="*/ 3121896 w 3311803"/>
                  <a:gd name="connsiteY1" fmla="*/ 0 h 519153"/>
                  <a:gd name="connsiteX2" fmla="*/ 3311803 w 3311803"/>
                  <a:gd name="connsiteY2" fmla="*/ 259880 h 519153"/>
                  <a:gd name="connsiteX3" fmla="*/ 0 w 3311803"/>
                  <a:gd name="connsiteY3" fmla="*/ 519153 h 519153"/>
                  <a:gd name="connsiteX4" fmla="*/ 156126 w 3311803"/>
                  <a:gd name="connsiteY4" fmla="*/ 283334 h 519153"/>
                  <a:gd name="connsiteX0" fmla="*/ 156126 w 3315813"/>
                  <a:gd name="connsiteY0" fmla="*/ 283334 h 519153"/>
                  <a:gd name="connsiteX1" fmla="*/ 3121896 w 3315813"/>
                  <a:gd name="connsiteY1" fmla="*/ 0 h 519153"/>
                  <a:gd name="connsiteX2" fmla="*/ 3315813 w 3315813"/>
                  <a:gd name="connsiteY2" fmla="*/ 251859 h 519153"/>
                  <a:gd name="connsiteX3" fmla="*/ 0 w 3315813"/>
                  <a:gd name="connsiteY3" fmla="*/ 519153 h 519153"/>
                  <a:gd name="connsiteX4" fmla="*/ 156126 w 3315813"/>
                  <a:gd name="connsiteY4" fmla="*/ 283334 h 519153"/>
                  <a:gd name="connsiteX0" fmla="*/ 196231 w 3315813"/>
                  <a:gd name="connsiteY0" fmla="*/ 331460 h 519153"/>
                  <a:gd name="connsiteX1" fmla="*/ 3121896 w 3315813"/>
                  <a:gd name="connsiteY1" fmla="*/ 0 h 519153"/>
                  <a:gd name="connsiteX2" fmla="*/ 3315813 w 3315813"/>
                  <a:gd name="connsiteY2" fmla="*/ 251859 h 519153"/>
                  <a:gd name="connsiteX3" fmla="*/ 0 w 3315813"/>
                  <a:gd name="connsiteY3" fmla="*/ 519153 h 519153"/>
                  <a:gd name="connsiteX4" fmla="*/ 196231 w 3315813"/>
                  <a:gd name="connsiteY4" fmla="*/ 331460 h 519153"/>
                  <a:gd name="connsiteX0" fmla="*/ 196231 w 3315813"/>
                  <a:gd name="connsiteY0" fmla="*/ 271302 h 458995"/>
                  <a:gd name="connsiteX1" fmla="*/ 3061738 w 3315813"/>
                  <a:gd name="connsiteY1" fmla="*/ 0 h 458995"/>
                  <a:gd name="connsiteX2" fmla="*/ 3315813 w 3315813"/>
                  <a:gd name="connsiteY2" fmla="*/ 191701 h 458995"/>
                  <a:gd name="connsiteX3" fmla="*/ 0 w 3315813"/>
                  <a:gd name="connsiteY3" fmla="*/ 458995 h 458995"/>
                  <a:gd name="connsiteX4" fmla="*/ 196231 w 3315813"/>
                  <a:gd name="connsiteY4" fmla="*/ 271302 h 45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5813" h="458995">
                    <a:moveTo>
                      <a:pt x="196231" y="271302"/>
                    </a:moveTo>
                    <a:lnTo>
                      <a:pt x="3061738" y="0"/>
                    </a:lnTo>
                    <a:lnTo>
                      <a:pt x="3315813" y="191701"/>
                    </a:lnTo>
                    <a:lnTo>
                      <a:pt x="0" y="458995"/>
                    </a:lnTo>
                    <a:lnTo>
                      <a:pt x="196231" y="2713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6000">
                    <a:srgbClr val="002060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5">
                <a:extLst>
                  <a:ext uri="{FF2B5EF4-FFF2-40B4-BE49-F238E27FC236}">
                    <a16:creationId xmlns:a16="http://schemas.microsoft.com/office/drawing/2014/main" id="{314AD752-CE4E-9B08-C08C-9D55C1866B01}"/>
                  </a:ext>
                </a:extLst>
              </p:cNvPr>
              <p:cNvSpPr/>
              <p:nvPr/>
            </p:nvSpPr>
            <p:spPr>
              <a:xfrm>
                <a:off x="1476919" y="3631812"/>
                <a:ext cx="4376006" cy="1407770"/>
              </a:xfrm>
              <a:custGeom>
                <a:avLst/>
                <a:gdLst>
                  <a:gd name="connsiteX0" fmla="*/ 3579015 w 4376006"/>
                  <a:gd name="connsiteY0" fmla="*/ 0 h 1407770"/>
                  <a:gd name="connsiteX1" fmla="*/ 4376006 w 4376006"/>
                  <a:gd name="connsiteY1" fmla="*/ 1407770 h 1407770"/>
                  <a:gd name="connsiteX2" fmla="*/ 0 w 4376006"/>
                  <a:gd name="connsiteY2" fmla="*/ 762376 h 1407770"/>
                  <a:gd name="connsiteX3" fmla="*/ 275714 w 4376006"/>
                  <a:gd name="connsiteY3" fmla="*/ 275368 h 1407770"/>
                  <a:gd name="connsiteX4" fmla="*/ 3579015 w 4376006"/>
                  <a:gd name="connsiteY4" fmla="*/ 0 h 140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006" h="1407770">
                    <a:moveTo>
                      <a:pt x="3579015" y="0"/>
                    </a:moveTo>
                    <a:lnTo>
                      <a:pt x="4376006" y="1407770"/>
                    </a:lnTo>
                    <a:lnTo>
                      <a:pt x="0" y="762376"/>
                    </a:lnTo>
                    <a:lnTo>
                      <a:pt x="275714" y="275368"/>
                    </a:lnTo>
                    <a:lnTo>
                      <a:pt x="3579015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9">
                <a:extLst>
                  <a:ext uri="{FF2B5EF4-FFF2-40B4-BE49-F238E27FC236}">
                    <a16:creationId xmlns:a16="http://schemas.microsoft.com/office/drawing/2014/main" id="{F7031341-6581-1AEF-588A-D198599B2EBE}"/>
                  </a:ext>
                </a:extLst>
              </p:cNvPr>
              <p:cNvSpPr/>
              <p:nvPr/>
            </p:nvSpPr>
            <p:spPr>
              <a:xfrm>
                <a:off x="1476919" y="3838031"/>
                <a:ext cx="1105212" cy="688505"/>
              </a:xfrm>
              <a:custGeom>
                <a:avLst/>
                <a:gdLst>
                  <a:gd name="connsiteX0" fmla="*/ 1105212 w 1105212"/>
                  <a:gd name="connsiteY0" fmla="*/ 0 h 688505"/>
                  <a:gd name="connsiteX1" fmla="*/ 897364 w 1105212"/>
                  <a:gd name="connsiteY1" fmla="*/ 688505 h 688505"/>
                  <a:gd name="connsiteX2" fmla="*/ 0 w 1105212"/>
                  <a:gd name="connsiteY2" fmla="*/ 556157 h 688505"/>
                  <a:gd name="connsiteX3" fmla="*/ 275714 w 1105212"/>
                  <a:gd name="connsiteY3" fmla="*/ 69148 h 688505"/>
                  <a:gd name="connsiteX4" fmla="*/ 1105212 w 1105212"/>
                  <a:gd name="connsiteY4" fmla="*/ 0 h 68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212" h="688505">
                    <a:moveTo>
                      <a:pt x="1105212" y="0"/>
                    </a:moveTo>
                    <a:lnTo>
                      <a:pt x="897364" y="688505"/>
                    </a:lnTo>
                    <a:lnTo>
                      <a:pt x="0" y="556157"/>
                    </a:lnTo>
                    <a:lnTo>
                      <a:pt x="275714" y="69148"/>
                    </a:lnTo>
                    <a:lnTo>
                      <a:pt x="1105212" y="0"/>
                    </a:lnTo>
                    <a:close/>
                  </a:path>
                </a:pathLst>
              </a:custGeom>
              <a:solidFill>
                <a:srgbClr val="0086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40555812-AF4D-EC0F-B7FE-A8CF236FE462}"/>
                </a:ext>
              </a:extLst>
            </p:cNvPr>
            <p:cNvSpPr txBox="1"/>
            <p:nvPr/>
          </p:nvSpPr>
          <p:spPr>
            <a:xfrm rot="336663">
              <a:off x="3461848" y="4143710"/>
              <a:ext cx="3015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defRPr/>
              </a:pPr>
              <a:r>
                <a:rPr lang="ar-SA" sz="3200" b="1" dirty="0">
                  <a:solidFill>
                    <a:prstClr val="white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الموارد والتمويل</a:t>
              </a:r>
              <a:endParaRPr lang="en-US" sz="3200" b="1" dirty="0">
                <a:solidFill>
                  <a:prstClr val="white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82C29A2D-2E26-86DE-69E6-AD54474C3DA9}"/>
              </a:ext>
            </a:extLst>
          </p:cNvPr>
          <p:cNvGrpSpPr/>
          <p:nvPr/>
        </p:nvGrpSpPr>
        <p:grpSpPr>
          <a:xfrm>
            <a:off x="1618182" y="2132979"/>
            <a:ext cx="3575386" cy="1617799"/>
            <a:chOff x="2855845" y="2091449"/>
            <a:chExt cx="3329173" cy="1617799"/>
          </a:xfrm>
        </p:grpSpPr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5271C43B-B31E-7246-07C0-8F392419846B}"/>
                </a:ext>
              </a:extLst>
            </p:cNvPr>
            <p:cNvGrpSpPr/>
            <p:nvPr/>
          </p:nvGrpSpPr>
          <p:grpSpPr>
            <a:xfrm>
              <a:off x="2855845" y="2091449"/>
              <a:ext cx="3152592" cy="1617799"/>
              <a:chOff x="1845192" y="2014012"/>
              <a:chExt cx="3152592" cy="1617799"/>
            </a:xfrm>
          </p:grpSpPr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id="{F40A7F2D-B1B5-FF85-E0EC-096931FC3AF5}"/>
                  </a:ext>
                </a:extLst>
              </p:cNvPr>
              <p:cNvSpPr/>
              <p:nvPr/>
            </p:nvSpPr>
            <p:spPr>
              <a:xfrm>
                <a:off x="2675488" y="2014012"/>
                <a:ext cx="1818799" cy="469840"/>
              </a:xfrm>
              <a:custGeom>
                <a:avLst/>
                <a:gdLst>
                  <a:gd name="connsiteX0" fmla="*/ 0 w 4376006"/>
                  <a:gd name="connsiteY0" fmla="*/ 0 h 1118867"/>
                  <a:gd name="connsiteX1" fmla="*/ 4376006 w 4376006"/>
                  <a:gd name="connsiteY1" fmla="*/ 0 h 1118867"/>
                  <a:gd name="connsiteX2" fmla="*/ 4376006 w 4376006"/>
                  <a:gd name="connsiteY2" fmla="*/ 1118867 h 1118867"/>
                  <a:gd name="connsiteX3" fmla="*/ 0 w 4376006"/>
                  <a:gd name="connsiteY3" fmla="*/ 1118867 h 1118867"/>
                  <a:gd name="connsiteX4" fmla="*/ 0 w 4376006"/>
                  <a:gd name="connsiteY4" fmla="*/ 0 h 1118867"/>
                  <a:gd name="connsiteX0" fmla="*/ 0 w 4498355"/>
                  <a:gd name="connsiteY0" fmla="*/ 0 h 1795008"/>
                  <a:gd name="connsiteX1" fmla="*/ 4376006 w 4498355"/>
                  <a:gd name="connsiteY1" fmla="*/ 0 h 1795008"/>
                  <a:gd name="connsiteX2" fmla="*/ 4498355 w 4498355"/>
                  <a:gd name="connsiteY2" fmla="*/ 1795008 h 1795008"/>
                  <a:gd name="connsiteX3" fmla="*/ 0 w 4498355"/>
                  <a:gd name="connsiteY3" fmla="*/ 1118867 h 1795008"/>
                  <a:gd name="connsiteX4" fmla="*/ 0 w 4498355"/>
                  <a:gd name="connsiteY4" fmla="*/ 0 h 1795008"/>
                  <a:gd name="connsiteX0" fmla="*/ 0 w 4498355"/>
                  <a:gd name="connsiteY0" fmla="*/ 0 h 1795008"/>
                  <a:gd name="connsiteX1" fmla="*/ 4376006 w 4498355"/>
                  <a:gd name="connsiteY1" fmla="*/ 0 h 1795008"/>
                  <a:gd name="connsiteX2" fmla="*/ 4498355 w 4498355"/>
                  <a:gd name="connsiteY2" fmla="*/ 1795008 h 1795008"/>
                  <a:gd name="connsiteX3" fmla="*/ 0 w 4498355"/>
                  <a:gd name="connsiteY3" fmla="*/ 1105988 h 1795008"/>
                  <a:gd name="connsiteX4" fmla="*/ 0 w 4498355"/>
                  <a:gd name="connsiteY4" fmla="*/ 0 h 1795008"/>
                  <a:gd name="connsiteX0" fmla="*/ 0 w 4498355"/>
                  <a:gd name="connsiteY0" fmla="*/ 0 h 1795008"/>
                  <a:gd name="connsiteX1" fmla="*/ 4099110 w 4498355"/>
                  <a:gd name="connsiteY1" fmla="*/ 1358721 h 1795008"/>
                  <a:gd name="connsiteX2" fmla="*/ 4498355 w 4498355"/>
                  <a:gd name="connsiteY2" fmla="*/ 1795008 h 1795008"/>
                  <a:gd name="connsiteX3" fmla="*/ 0 w 4498355"/>
                  <a:gd name="connsiteY3" fmla="*/ 1105988 h 1795008"/>
                  <a:gd name="connsiteX4" fmla="*/ 0 w 4498355"/>
                  <a:gd name="connsiteY4" fmla="*/ 0 h 1795008"/>
                  <a:gd name="connsiteX0" fmla="*/ 450760 w 4498355"/>
                  <a:gd name="connsiteY0" fmla="*/ 0 h 983639"/>
                  <a:gd name="connsiteX1" fmla="*/ 4099110 w 4498355"/>
                  <a:gd name="connsiteY1" fmla="*/ 547352 h 983639"/>
                  <a:gd name="connsiteX2" fmla="*/ 4498355 w 4498355"/>
                  <a:gd name="connsiteY2" fmla="*/ 983639 h 983639"/>
                  <a:gd name="connsiteX3" fmla="*/ 0 w 4498355"/>
                  <a:gd name="connsiteY3" fmla="*/ 294619 h 983639"/>
                  <a:gd name="connsiteX4" fmla="*/ 450760 w 4498355"/>
                  <a:gd name="connsiteY4" fmla="*/ 0 h 983639"/>
                  <a:gd name="connsiteX0" fmla="*/ 457199 w 4504794"/>
                  <a:gd name="connsiteY0" fmla="*/ 0 h 983639"/>
                  <a:gd name="connsiteX1" fmla="*/ 4105549 w 4504794"/>
                  <a:gd name="connsiteY1" fmla="*/ 547352 h 983639"/>
                  <a:gd name="connsiteX2" fmla="*/ 4504794 w 4504794"/>
                  <a:gd name="connsiteY2" fmla="*/ 983639 h 983639"/>
                  <a:gd name="connsiteX3" fmla="*/ 0 w 4504794"/>
                  <a:gd name="connsiteY3" fmla="*/ 307498 h 983639"/>
                  <a:gd name="connsiteX4" fmla="*/ 457199 w 4504794"/>
                  <a:gd name="connsiteY4" fmla="*/ 0 h 983639"/>
                  <a:gd name="connsiteX0" fmla="*/ 457199 w 4504794"/>
                  <a:gd name="connsiteY0" fmla="*/ 0 h 899927"/>
                  <a:gd name="connsiteX1" fmla="*/ 4105549 w 4504794"/>
                  <a:gd name="connsiteY1" fmla="*/ 463640 h 899927"/>
                  <a:gd name="connsiteX2" fmla="*/ 4504794 w 4504794"/>
                  <a:gd name="connsiteY2" fmla="*/ 899927 h 899927"/>
                  <a:gd name="connsiteX3" fmla="*/ 0 w 4504794"/>
                  <a:gd name="connsiteY3" fmla="*/ 223786 h 899927"/>
                  <a:gd name="connsiteX4" fmla="*/ 457199 w 4504794"/>
                  <a:gd name="connsiteY4" fmla="*/ 0 h 899927"/>
                  <a:gd name="connsiteX0" fmla="*/ 457199 w 4504794"/>
                  <a:gd name="connsiteY0" fmla="*/ 0 h 899927"/>
                  <a:gd name="connsiteX1" fmla="*/ 4105549 w 4504794"/>
                  <a:gd name="connsiteY1" fmla="*/ 540913 h 899927"/>
                  <a:gd name="connsiteX2" fmla="*/ 4504794 w 4504794"/>
                  <a:gd name="connsiteY2" fmla="*/ 899927 h 899927"/>
                  <a:gd name="connsiteX3" fmla="*/ 0 w 4504794"/>
                  <a:gd name="connsiteY3" fmla="*/ 223786 h 899927"/>
                  <a:gd name="connsiteX4" fmla="*/ 457199 w 4504794"/>
                  <a:gd name="connsiteY4" fmla="*/ 0 h 899927"/>
                  <a:gd name="connsiteX0" fmla="*/ 457199 w 4504794"/>
                  <a:gd name="connsiteY0" fmla="*/ 289774 h 1189701"/>
                  <a:gd name="connsiteX1" fmla="*/ 3152512 w 4504794"/>
                  <a:gd name="connsiteY1" fmla="*/ 0 h 1189701"/>
                  <a:gd name="connsiteX2" fmla="*/ 4504794 w 4504794"/>
                  <a:gd name="connsiteY2" fmla="*/ 1189701 h 1189701"/>
                  <a:gd name="connsiteX3" fmla="*/ 0 w 4504794"/>
                  <a:gd name="connsiteY3" fmla="*/ 513560 h 1189701"/>
                  <a:gd name="connsiteX4" fmla="*/ 457199 w 4504794"/>
                  <a:gd name="connsiteY4" fmla="*/ 289774 h 1189701"/>
                  <a:gd name="connsiteX0" fmla="*/ 457199 w 3319938"/>
                  <a:gd name="connsiteY0" fmla="*/ 289774 h 513560"/>
                  <a:gd name="connsiteX1" fmla="*/ 3152512 w 3319938"/>
                  <a:gd name="connsiteY1" fmla="*/ 0 h 513560"/>
                  <a:gd name="connsiteX2" fmla="*/ 3319938 w 3319938"/>
                  <a:gd name="connsiteY2" fmla="*/ 339695 h 513560"/>
                  <a:gd name="connsiteX3" fmla="*/ 0 w 3319938"/>
                  <a:gd name="connsiteY3" fmla="*/ 513560 h 513560"/>
                  <a:gd name="connsiteX4" fmla="*/ 457199 w 3319938"/>
                  <a:gd name="connsiteY4" fmla="*/ 289774 h 513560"/>
                  <a:gd name="connsiteX0" fmla="*/ 457199 w 3326377"/>
                  <a:gd name="connsiteY0" fmla="*/ 289774 h 513560"/>
                  <a:gd name="connsiteX1" fmla="*/ 3152512 w 3326377"/>
                  <a:gd name="connsiteY1" fmla="*/ 0 h 513560"/>
                  <a:gd name="connsiteX2" fmla="*/ 3326377 w 3326377"/>
                  <a:gd name="connsiteY2" fmla="*/ 223785 h 513560"/>
                  <a:gd name="connsiteX3" fmla="*/ 0 w 3326377"/>
                  <a:gd name="connsiteY3" fmla="*/ 513560 h 513560"/>
                  <a:gd name="connsiteX4" fmla="*/ 457199 w 3326377"/>
                  <a:gd name="connsiteY4" fmla="*/ 289774 h 513560"/>
                  <a:gd name="connsiteX0" fmla="*/ 418562 w 3287740"/>
                  <a:gd name="connsiteY0" fmla="*/ 289774 h 507121"/>
                  <a:gd name="connsiteX1" fmla="*/ 3113875 w 3287740"/>
                  <a:gd name="connsiteY1" fmla="*/ 0 h 507121"/>
                  <a:gd name="connsiteX2" fmla="*/ 3287740 w 3287740"/>
                  <a:gd name="connsiteY2" fmla="*/ 223785 h 507121"/>
                  <a:gd name="connsiteX3" fmla="*/ 0 w 3287740"/>
                  <a:gd name="connsiteY3" fmla="*/ 507121 h 507121"/>
                  <a:gd name="connsiteX4" fmla="*/ 418562 w 3287740"/>
                  <a:gd name="connsiteY4" fmla="*/ 289774 h 507121"/>
                  <a:gd name="connsiteX0" fmla="*/ 148105 w 3287740"/>
                  <a:gd name="connsiteY0" fmla="*/ 283334 h 507121"/>
                  <a:gd name="connsiteX1" fmla="*/ 3113875 w 3287740"/>
                  <a:gd name="connsiteY1" fmla="*/ 0 h 507121"/>
                  <a:gd name="connsiteX2" fmla="*/ 3287740 w 3287740"/>
                  <a:gd name="connsiteY2" fmla="*/ 223785 h 507121"/>
                  <a:gd name="connsiteX3" fmla="*/ 0 w 3287740"/>
                  <a:gd name="connsiteY3" fmla="*/ 507121 h 507121"/>
                  <a:gd name="connsiteX4" fmla="*/ 148105 w 3287740"/>
                  <a:gd name="connsiteY4" fmla="*/ 283334 h 507121"/>
                  <a:gd name="connsiteX0" fmla="*/ 148105 w 3283729"/>
                  <a:gd name="connsiteY0" fmla="*/ 283334 h 507121"/>
                  <a:gd name="connsiteX1" fmla="*/ 3113875 w 3283729"/>
                  <a:gd name="connsiteY1" fmla="*/ 0 h 507121"/>
                  <a:gd name="connsiteX2" fmla="*/ 3283729 w 3283729"/>
                  <a:gd name="connsiteY2" fmla="*/ 227796 h 507121"/>
                  <a:gd name="connsiteX3" fmla="*/ 0 w 3283729"/>
                  <a:gd name="connsiteY3" fmla="*/ 507121 h 507121"/>
                  <a:gd name="connsiteX4" fmla="*/ 148105 w 3283729"/>
                  <a:gd name="connsiteY4" fmla="*/ 283334 h 507121"/>
                  <a:gd name="connsiteX0" fmla="*/ 156126 w 3291750"/>
                  <a:gd name="connsiteY0" fmla="*/ 283334 h 519153"/>
                  <a:gd name="connsiteX1" fmla="*/ 3121896 w 3291750"/>
                  <a:gd name="connsiteY1" fmla="*/ 0 h 519153"/>
                  <a:gd name="connsiteX2" fmla="*/ 3291750 w 3291750"/>
                  <a:gd name="connsiteY2" fmla="*/ 227796 h 519153"/>
                  <a:gd name="connsiteX3" fmla="*/ 0 w 3291750"/>
                  <a:gd name="connsiteY3" fmla="*/ 519153 h 519153"/>
                  <a:gd name="connsiteX4" fmla="*/ 156126 w 3291750"/>
                  <a:gd name="connsiteY4" fmla="*/ 283334 h 519153"/>
                  <a:gd name="connsiteX0" fmla="*/ 156126 w 3311803"/>
                  <a:gd name="connsiteY0" fmla="*/ 283334 h 519153"/>
                  <a:gd name="connsiteX1" fmla="*/ 3121896 w 3311803"/>
                  <a:gd name="connsiteY1" fmla="*/ 0 h 519153"/>
                  <a:gd name="connsiteX2" fmla="*/ 3311803 w 3311803"/>
                  <a:gd name="connsiteY2" fmla="*/ 259880 h 519153"/>
                  <a:gd name="connsiteX3" fmla="*/ 0 w 3311803"/>
                  <a:gd name="connsiteY3" fmla="*/ 519153 h 519153"/>
                  <a:gd name="connsiteX4" fmla="*/ 156126 w 3311803"/>
                  <a:gd name="connsiteY4" fmla="*/ 283334 h 519153"/>
                  <a:gd name="connsiteX0" fmla="*/ 156126 w 3315813"/>
                  <a:gd name="connsiteY0" fmla="*/ 283334 h 519153"/>
                  <a:gd name="connsiteX1" fmla="*/ 3121896 w 3315813"/>
                  <a:gd name="connsiteY1" fmla="*/ 0 h 519153"/>
                  <a:gd name="connsiteX2" fmla="*/ 3315813 w 3315813"/>
                  <a:gd name="connsiteY2" fmla="*/ 251859 h 519153"/>
                  <a:gd name="connsiteX3" fmla="*/ 0 w 3315813"/>
                  <a:gd name="connsiteY3" fmla="*/ 519153 h 519153"/>
                  <a:gd name="connsiteX4" fmla="*/ 156126 w 3315813"/>
                  <a:gd name="connsiteY4" fmla="*/ 283334 h 519153"/>
                  <a:gd name="connsiteX0" fmla="*/ 156126 w 4039250"/>
                  <a:gd name="connsiteY0" fmla="*/ 283334 h 817343"/>
                  <a:gd name="connsiteX1" fmla="*/ 3121896 w 4039250"/>
                  <a:gd name="connsiteY1" fmla="*/ 0 h 817343"/>
                  <a:gd name="connsiteX2" fmla="*/ 4039250 w 4039250"/>
                  <a:gd name="connsiteY2" fmla="*/ 817343 h 817343"/>
                  <a:gd name="connsiteX3" fmla="*/ 0 w 4039250"/>
                  <a:gd name="connsiteY3" fmla="*/ 519153 h 817343"/>
                  <a:gd name="connsiteX4" fmla="*/ 156126 w 4039250"/>
                  <a:gd name="connsiteY4" fmla="*/ 283334 h 817343"/>
                  <a:gd name="connsiteX0" fmla="*/ 285973 w 4169097"/>
                  <a:gd name="connsiteY0" fmla="*/ 283334 h 817343"/>
                  <a:gd name="connsiteX1" fmla="*/ 3251743 w 4169097"/>
                  <a:gd name="connsiteY1" fmla="*/ 0 h 817343"/>
                  <a:gd name="connsiteX2" fmla="*/ 4169097 w 4169097"/>
                  <a:gd name="connsiteY2" fmla="*/ 817343 h 817343"/>
                  <a:gd name="connsiteX3" fmla="*/ 0 w 4169097"/>
                  <a:gd name="connsiteY3" fmla="*/ 479048 h 817343"/>
                  <a:gd name="connsiteX4" fmla="*/ 285973 w 4169097"/>
                  <a:gd name="connsiteY4" fmla="*/ 283334 h 817343"/>
                  <a:gd name="connsiteX0" fmla="*/ 285973 w 4169097"/>
                  <a:gd name="connsiteY0" fmla="*/ 0 h 534009"/>
                  <a:gd name="connsiteX1" fmla="*/ 3854610 w 4169097"/>
                  <a:gd name="connsiteY1" fmla="*/ 189908 h 534009"/>
                  <a:gd name="connsiteX2" fmla="*/ 4169097 w 4169097"/>
                  <a:gd name="connsiteY2" fmla="*/ 534009 h 534009"/>
                  <a:gd name="connsiteX3" fmla="*/ 0 w 4169097"/>
                  <a:gd name="connsiteY3" fmla="*/ 195714 h 534009"/>
                  <a:gd name="connsiteX4" fmla="*/ 285973 w 4169097"/>
                  <a:gd name="connsiteY4" fmla="*/ 0 h 534009"/>
                  <a:gd name="connsiteX0" fmla="*/ 369444 w 4169097"/>
                  <a:gd name="connsiteY0" fmla="*/ 0 h 602188"/>
                  <a:gd name="connsiteX1" fmla="*/ 3854610 w 4169097"/>
                  <a:gd name="connsiteY1" fmla="*/ 258087 h 602188"/>
                  <a:gd name="connsiteX2" fmla="*/ 4169097 w 4169097"/>
                  <a:gd name="connsiteY2" fmla="*/ 602188 h 602188"/>
                  <a:gd name="connsiteX3" fmla="*/ 0 w 4169097"/>
                  <a:gd name="connsiteY3" fmla="*/ 263893 h 602188"/>
                  <a:gd name="connsiteX4" fmla="*/ 369444 w 4169097"/>
                  <a:gd name="connsiteY4" fmla="*/ 0 h 602188"/>
                  <a:gd name="connsiteX0" fmla="*/ 406543 w 4206196"/>
                  <a:gd name="connsiteY0" fmla="*/ 0 h 602188"/>
                  <a:gd name="connsiteX1" fmla="*/ 3891709 w 4206196"/>
                  <a:gd name="connsiteY1" fmla="*/ 258087 h 602188"/>
                  <a:gd name="connsiteX2" fmla="*/ 4206196 w 4206196"/>
                  <a:gd name="connsiteY2" fmla="*/ 602188 h 602188"/>
                  <a:gd name="connsiteX3" fmla="*/ 0 w 4206196"/>
                  <a:gd name="connsiteY3" fmla="*/ 283946 h 602188"/>
                  <a:gd name="connsiteX4" fmla="*/ 406543 w 4206196"/>
                  <a:gd name="connsiteY4" fmla="*/ 0 h 602188"/>
                  <a:gd name="connsiteX0" fmla="*/ 527116 w 4206196"/>
                  <a:gd name="connsiteY0" fmla="*/ 0 h 525988"/>
                  <a:gd name="connsiteX1" fmla="*/ 3891709 w 4206196"/>
                  <a:gd name="connsiteY1" fmla="*/ 181887 h 525988"/>
                  <a:gd name="connsiteX2" fmla="*/ 4206196 w 4206196"/>
                  <a:gd name="connsiteY2" fmla="*/ 525988 h 525988"/>
                  <a:gd name="connsiteX3" fmla="*/ 0 w 4206196"/>
                  <a:gd name="connsiteY3" fmla="*/ 207746 h 525988"/>
                  <a:gd name="connsiteX4" fmla="*/ 527116 w 4206196"/>
                  <a:gd name="connsiteY4" fmla="*/ 0 h 525988"/>
                  <a:gd name="connsiteX0" fmla="*/ 527116 w 4206196"/>
                  <a:gd name="connsiteY0" fmla="*/ 0 h 525988"/>
                  <a:gd name="connsiteX1" fmla="*/ 3780410 w 4206196"/>
                  <a:gd name="connsiteY1" fmla="*/ 234024 h 525988"/>
                  <a:gd name="connsiteX2" fmla="*/ 4206196 w 4206196"/>
                  <a:gd name="connsiteY2" fmla="*/ 525988 h 525988"/>
                  <a:gd name="connsiteX3" fmla="*/ 0 w 4206196"/>
                  <a:gd name="connsiteY3" fmla="*/ 207746 h 525988"/>
                  <a:gd name="connsiteX4" fmla="*/ 527116 w 4206196"/>
                  <a:gd name="connsiteY4" fmla="*/ 0 h 525988"/>
                  <a:gd name="connsiteX0" fmla="*/ 545666 w 4206196"/>
                  <a:gd name="connsiteY0" fmla="*/ 0 h 469840"/>
                  <a:gd name="connsiteX1" fmla="*/ 3780410 w 4206196"/>
                  <a:gd name="connsiteY1" fmla="*/ 177876 h 469840"/>
                  <a:gd name="connsiteX2" fmla="*/ 4206196 w 4206196"/>
                  <a:gd name="connsiteY2" fmla="*/ 469840 h 469840"/>
                  <a:gd name="connsiteX3" fmla="*/ 0 w 4206196"/>
                  <a:gd name="connsiteY3" fmla="*/ 151598 h 469840"/>
                  <a:gd name="connsiteX4" fmla="*/ 545666 w 4206196"/>
                  <a:gd name="connsiteY4" fmla="*/ 0 h 469840"/>
                  <a:gd name="connsiteX0" fmla="*/ 545666 w 4206196"/>
                  <a:gd name="connsiteY0" fmla="*/ 0 h 469840"/>
                  <a:gd name="connsiteX1" fmla="*/ 3687662 w 4206196"/>
                  <a:gd name="connsiteY1" fmla="*/ 242044 h 469840"/>
                  <a:gd name="connsiteX2" fmla="*/ 4206196 w 4206196"/>
                  <a:gd name="connsiteY2" fmla="*/ 469840 h 469840"/>
                  <a:gd name="connsiteX3" fmla="*/ 0 w 4206196"/>
                  <a:gd name="connsiteY3" fmla="*/ 151598 h 469840"/>
                  <a:gd name="connsiteX4" fmla="*/ 545666 w 4206196"/>
                  <a:gd name="connsiteY4" fmla="*/ 0 h 46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6196" h="469840">
                    <a:moveTo>
                      <a:pt x="545666" y="0"/>
                    </a:moveTo>
                    <a:lnTo>
                      <a:pt x="3687662" y="242044"/>
                    </a:lnTo>
                    <a:lnTo>
                      <a:pt x="4206196" y="469840"/>
                    </a:lnTo>
                    <a:lnTo>
                      <a:pt x="0" y="151598"/>
                    </a:lnTo>
                    <a:lnTo>
                      <a:pt x="54566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6000">
                    <a:srgbClr val="002060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4">
                <a:extLst>
                  <a:ext uri="{FF2B5EF4-FFF2-40B4-BE49-F238E27FC236}">
                    <a16:creationId xmlns:a16="http://schemas.microsoft.com/office/drawing/2014/main" id="{0ABAB548-9D53-D2A4-D88E-88F3209E9BB5}"/>
                  </a:ext>
                </a:extLst>
              </p:cNvPr>
              <p:cNvSpPr/>
              <p:nvPr/>
            </p:nvSpPr>
            <p:spPr>
              <a:xfrm>
                <a:off x="1845193" y="2145702"/>
                <a:ext cx="3152591" cy="1486109"/>
              </a:xfrm>
              <a:custGeom>
                <a:avLst/>
                <a:gdLst>
                  <a:gd name="connsiteX0" fmla="*/ 841342 w 3152591"/>
                  <a:gd name="connsiteY0" fmla="*/ 0 h 1486109"/>
                  <a:gd name="connsiteX1" fmla="*/ 2646825 w 3152591"/>
                  <a:gd name="connsiteY1" fmla="*/ 329942 h 1486109"/>
                  <a:gd name="connsiteX2" fmla="*/ 3152591 w 3152591"/>
                  <a:gd name="connsiteY2" fmla="*/ 1223305 h 1486109"/>
                  <a:gd name="connsiteX3" fmla="*/ 0 w 3152591"/>
                  <a:gd name="connsiteY3" fmla="*/ 1486109 h 1486109"/>
                  <a:gd name="connsiteX4" fmla="*/ 841342 w 3152591"/>
                  <a:gd name="connsiteY4" fmla="*/ 0 h 148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2591" h="1486109">
                    <a:moveTo>
                      <a:pt x="841342" y="0"/>
                    </a:moveTo>
                    <a:lnTo>
                      <a:pt x="2646825" y="329942"/>
                    </a:lnTo>
                    <a:lnTo>
                      <a:pt x="3152591" y="1223305"/>
                    </a:lnTo>
                    <a:lnTo>
                      <a:pt x="0" y="1486109"/>
                    </a:lnTo>
                    <a:lnTo>
                      <a:pt x="841342" y="0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8">
                <a:extLst>
                  <a:ext uri="{FF2B5EF4-FFF2-40B4-BE49-F238E27FC236}">
                    <a16:creationId xmlns:a16="http://schemas.microsoft.com/office/drawing/2014/main" id="{9DA8677A-86F5-404B-750C-7EFD3131D765}"/>
                  </a:ext>
                </a:extLst>
              </p:cNvPr>
              <p:cNvSpPr/>
              <p:nvPr/>
            </p:nvSpPr>
            <p:spPr>
              <a:xfrm>
                <a:off x="1845192" y="2145701"/>
                <a:ext cx="1200601" cy="1486109"/>
              </a:xfrm>
              <a:custGeom>
                <a:avLst/>
                <a:gdLst>
                  <a:gd name="connsiteX0" fmla="*/ 841342 w 1200601"/>
                  <a:gd name="connsiteY0" fmla="*/ 0 h 1486109"/>
                  <a:gd name="connsiteX1" fmla="*/ 1200601 w 1200601"/>
                  <a:gd name="connsiteY1" fmla="*/ 65653 h 1486109"/>
                  <a:gd name="connsiteX2" fmla="*/ 791714 w 1200601"/>
                  <a:gd name="connsiteY2" fmla="*/ 1420110 h 1486109"/>
                  <a:gd name="connsiteX3" fmla="*/ 0 w 1200601"/>
                  <a:gd name="connsiteY3" fmla="*/ 1486109 h 1486109"/>
                  <a:gd name="connsiteX4" fmla="*/ 841342 w 1200601"/>
                  <a:gd name="connsiteY4" fmla="*/ 0 h 148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601" h="1486109">
                    <a:moveTo>
                      <a:pt x="841342" y="0"/>
                    </a:moveTo>
                    <a:lnTo>
                      <a:pt x="1200601" y="65653"/>
                    </a:lnTo>
                    <a:lnTo>
                      <a:pt x="791714" y="1420110"/>
                    </a:lnTo>
                    <a:lnTo>
                      <a:pt x="0" y="1486109"/>
                    </a:lnTo>
                    <a:lnTo>
                      <a:pt x="841342" y="0"/>
                    </a:lnTo>
                    <a:close/>
                  </a:path>
                </a:pathLst>
              </a:custGeom>
              <a:solidFill>
                <a:srgbClr val="A200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2E2CD45B-7066-D81C-4680-16245D623A31}"/>
                </a:ext>
              </a:extLst>
            </p:cNvPr>
            <p:cNvSpPr txBox="1"/>
            <p:nvPr/>
          </p:nvSpPr>
          <p:spPr>
            <a:xfrm rot="615819">
              <a:off x="3829886" y="2883502"/>
              <a:ext cx="2355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prstClr val="white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البيانات الرصينة</a:t>
              </a:r>
              <a:endParaRPr lang="en-US" sz="2000" b="1" dirty="0">
                <a:solidFill>
                  <a:prstClr val="white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26" name="Group 34">
            <a:extLst>
              <a:ext uri="{FF2B5EF4-FFF2-40B4-BE49-F238E27FC236}">
                <a16:creationId xmlns:a16="http://schemas.microsoft.com/office/drawing/2014/main" id="{8F464137-6E1B-A9BC-B13A-F59C5B651560}"/>
              </a:ext>
            </a:extLst>
          </p:cNvPr>
          <p:cNvGrpSpPr/>
          <p:nvPr/>
        </p:nvGrpSpPr>
        <p:grpSpPr>
          <a:xfrm>
            <a:off x="2624051" y="711352"/>
            <a:ext cx="1851018" cy="1609469"/>
            <a:chOff x="3820805" y="669822"/>
            <a:chExt cx="1651498" cy="160946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FBB7CE4F-25D5-997E-4295-15861F732A62}"/>
                </a:ext>
              </a:extLst>
            </p:cNvPr>
            <p:cNvGrpSpPr/>
            <p:nvPr/>
          </p:nvGrpSpPr>
          <p:grpSpPr>
            <a:xfrm>
              <a:off x="3820805" y="669822"/>
              <a:ext cx="1651498" cy="1609469"/>
              <a:chOff x="2810152" y="592385"/>
              <a:chExt cx="1651498" cy="1609469"/>
            </a:xfrm>
          </p:grpSpPr>
          <p:sp>
            <p:nvSpPr>
              <p:cNvPr id="29" name="Freeform: Shape 3">
                <a:extLst>
                  <a:ext uri="{FF2B5EF4-FFF2-40B4-BE49-F238E27FC236}">
                    <a16:creationId xmlns:a16="http://schemas.microsoft.com/office/drawing/2014/main" id="{E1FA7668-9AAF-3F87-6BD9-E50723D20C75}"/>
                  </a:ext>
                </a:extLst>
              </p:cNvPr>
              <p:cNvSpPr/>
              <p:nvPr/>
            </p:nvSpPr>
            <p:spPr>
              <a:xfrm>
                <a:off x="2810152" y="592386"/>
                <a:ext cx="1651498" cy="1609468"/>
              </a:xfrm>
              <a:custGeom>
                <a:avLst/>
                <a:gdLst>
                  <a:gd name="connsiteX0" fmla="*/ 740318 w 1651498"/>
                  <a:gd name="connsiteY0" fmla="*/ 0 h 1609468"/>
                  <a:gd name="connsiteX1" fmla="*/ 1651498 w 1651498"/>
                  <a:gd name="connsiteY1" fmla="*/ 1609468 h 1609468"/>
                  <a:gd name="connsiteX2" fmla="*/ 0 w 1651498"/>
                  <a:gd name="connsiteY2" fmla="*/ 1307665 h 1609468"/>
                  <a:gd name="connsiteX3" fmla="*/ 740318 w 1651498"/>
                  <a:gd name="connsiteY3" fmla="*/ 0 h 1609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498" h="1609468">
                    <a:moveTo>
                      <a:pt x="740318" y="0"/>
                    </a:moveTo>
                    <a:lnTo>
                      <a:pt x="1651498" y="1609468"/>
                    </a:lnTo>
                    <a:lnTo>
                      <a:pt x="0" y="1307665"/>
                    </a:lnTo>
                    <a:lnTo>
                      <a:pt x="740318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4C1FDFEC-12D3-BD9E-7466-4A3401659568}"/>
                  </a:ext>
                </a:extLst>
              </p:cNvPr>
              <p:cNvSpPr/>
              <p:nvPr/>
            </p:nvSpPr>
            <p:spPr>
              <a:xfrm>
                <a:off x="2810152" y="592385"/>
                <a:ext cx="754440" cy="1367738"/>
              </a:xfrm>
              <a:custGeom>
                <a:avLst/>
                <a:gdLst>
                  <a:gd name="connsiteX0" fmla="*/ 740318 w 754440"/>
                  <a:gd name="connsiteY0" fmla="*/ 0 h 1367738"/>
                  <a:gd name="connsiteX1" fmla="*/ 754440 w 754440"/>
                  <a:gd name="connsiteY1" fmla="*/ 24943 h 1367738"/>
                  <a:gd name="connsiteX2" fmla="*/ 739168 w 754440"/>
                  <a:gd name="connsiteY2" fmla="*/ 8120 h 1367738"/>
                  <a:gd name="connsiteX3" fmla="*/ 328723 w 754440"/>
                  <a:gd name="connsiteY3" fmla="*/ 1367738 h 1367738"/>
                  <a:gd name="connsiteX4" fmla="*/ 0 w 754440"/>
                  <a:gd name="connsiteY4" fmla="*/ 1307665 h 1367738"/>
                  <a:gd name="connsiteX5" fmla="*/ 740318 w 754440"/>
                  <a:gd name="connsiteY5" fmla="*/ 0 h 136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440" h="1367738">
                    <a:moveTo>
                      <a:pt x="740318" y="0"/>
                    </a:moveTo>
                    <a:lnTo>
                      <a:pt x="754440" y="24943"/>
                    </a:lnTo>
                    <a:lnTo>
                      <a:pt x="739168" y="8120"/>
                    </a:lnTo>
                    <a:lnTo>
                      <a:pt x="328723" y="1367738"/>
                    </a:lnTo>
                    <a:lnTo>
                      <a:pt x="0" y="1307665"/>
                    </a:lnTo>
                    <a:lnTo>
                      <a:pt x="740318" y="0"/>
                    </a:lnTo>
                    <a:close/>
                  </a:path>
                </a:pathLst>
              </a:custGeom>
              <a:solidFill>
                <a:srgbClr val="C47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0D09B47D-7EC8-433E-29CE-48605BE722AA}"/>
                </a:ext>
              </a:extLst>
            </p:cNvPr>
            <p:cNvSpPr txBox="1"/>
            <p:nvPr/>
          </p:nvSpPr>
          <p:spPr>
            <a:xfrm rot="767563">
              <a:off x="4085546" y="1597852"/>
              <a:ext cx="129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prstClr val="white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الاستدامة</a:t>
              </a:r>
              <a:r>
                <a:rPr lang="ar-SA" sz="2400" b="1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Freeform 9">
            <a:extLst>
              <a:ext uri="{FF2B5EF4-FFF2-40B4-BE49-F238E27FC236}">
                <a16:creationId xmlns:a16="http://schemas.microsoft.com/office/drawing/2014/main" id="{36799C73-740C-7DFB-5615-193EF02A589B}"/>
              </a:ext>
            </a:extLst>
          </p:cNvPr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4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E7DF0ECB-C530-85FD-0049-3FE8993D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5FBCBF-B1DD-C2C5-0FB4-444676AD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50000"/>
              </a:lnSpc>
            </a:pPr>
            <a:r>
              <a:rPr lang="ar-SA" sz="919" dirty="0">
                <a:solidFill>
                  <a:schemeClr val="bg1"/>
                </a:solidFill>
                <a:cs typeface="GE SS Two Medium" panose="020A0503020102020204" pitchFamily="18" charset="-78"/>
              </a:rPr>
              <a:t>مرتكزات العمل بإدارة تنمية القدرات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6B2E1-3E59-92FA-9DE1-25FCC766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F7647D4E-DFE2-A854-34EE-1D14658BEE1F}"/>
              </a:ext>
            </a:extLst>
          </p:cNvPr>
          <p:cNvSpPr/>
          <p:nvPr/>
        </p:nvSpPr>
        <p:spPr>
          <a:xfrm>
            <a:off x="179977" y="1969886"/>
            <a:ext cx="3312507" cy="4568574"/>
          </a:xfrm>
          <a:prstGeom prst="rect">
            <a:avLst/>
          </a:prstGeom>
          <a:solidFill>
            <a:schemeClr val="tx1">
              <a:alpha val="18000"/>
            </a:schemeClr>
          </a:solidFill>
          <a:ln w="38100"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20">
            <a:extLst>
              <a:ext uri="{FF2B5EF4-FFF2-40B4-BE49-F238E27FC236}">
                <a16:creationId xmlns:a16="http://schemas.microsoft.com/office/drawing/2014/main" id="{06F9FEA5-724C-90EE-1822-AC51486420C6}"/>
              </a:ext>
            </a:extLst>
          </p:cNvPr>
          <p:cNvSpPr/>
          <p:nvPr/>
        </p:nvSpPr>
        <p:spPr>
          <a:xfrm flipH="1" flipV="1">
            <a:off x="508371" y="2540377"/>
            <a:ext cx="295976" cy="148167"/>
          </a:xfrm>
          <a:prstGeom prst="rtTriangle">
            <a:avLst/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11BECA9A-8632-2E02-38BF-B1D2F69A3F28}"/>
              </a:ext>
            </a:extLst>
          </p:cNvPr>
          <p:cNvSpPr/>
          <p:nvPr/>
        </p:nvSpPr>
        <p:spPr>
          <a:xfrm>
            <a:off x="804347" y="1690688"/>
            <a:ext cx="2341371" cy="4240779"/>
          </a:xfrm>
          <a:prstGeom prst="rect">
            <a:avLst/>
          </a:prstGeom>
          <a:solidFill>
            <a:srgbClr val="F4F4F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CC9C19E7-E317-6FB3-2F2E-5F8079E3408D}"/>
              </a:ext>
            </a:extLst>
          </p:cNvPr>
          <p:cNvSpPr/>
          <p:nvPr/>
        </p:nvSpPr>
        <p:spPr>
          <a:xfrm>
            <a:off x="508371" y="1951947"/>
            <a:ext cx="1329872" cy="594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529FDB63-132C-BD38-66C6-2E9E80D10BE8}"/>
              </a:ext>
            </a:extLst>
          </p:cNvPr>
          <p:cNvSpPr txBox="1"/>
          <p:nvPr/>
        </p:nvSpPr>
        <p:spPr>
          <a:xfrm>
            <a:off x="1039957" y="2686548"/>
            <a:ext cx="179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</a:rPr>
              <a:t>الاستدامة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7036AFA3-D653-FA8C-272A-A114500119BA}"/>
              </a:ext>
            </a:extLst>
          </p:cNvPr>
          <p:cNvSpPr txBox="1"/>
          <p:nvPr/>
        </p:nvSpPr>
        <p:spPr>
          <a:xfrm>
            <a:off x="924488" y="3045386"/>
            <a:ext cx="2105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ضبط الجودة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أصحاب المصلحة</a:t>
            </a:r>
          </a:p>
          <a:p>
            <a:pPr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  (داخلي – خارجي)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الابتكار والتكيف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المشاركة المجتمعية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التطوير المهني المستدام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التمويل المستدام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التقييم والمراجعة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66FFE546-DC6E-3D38-BFBE-1B2F2EB204D3}"/>
              </a:ext>
            </a:extLst>
          </p:cNvPr>
          <p:cNvSpPr txBox="1"/>
          <p:nvPr/>
        </p:nvSpPr>
        <p:spPr>
          <a:xfrm>
            <a:off x="731776" y="1952443"/>
            <a:ext cx="109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DE2DA644-6EB9-98A3-CA20-61EBC9E1843F}"/>
              </a:ext>
            </a:extLst>
          </p:cNvPr>
          <p:cNvSpPr/>
          <p:nvPr/>
        </p:nvSpPr>
        <p:spPr>
          <a:xfrm>
            <a:off x="3133390" y="1690688"/>
            <a:ext cx="3179696" cy="4847772"/>
          </a:xfrm>
          <a:prstGeom prst="rect">
            <a:avLst/>
          </a:prstGeom>
          <a:solidFill>
            <a:schemeClr val="tx1">
              <a:alpha val="18000"/>
            </a:schemeClr>
          </a:solidFill>
          <a:ln w="38100"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27">
            <a:extLst>
              <a:ext uri="{FF2B5EF4-FFF2-40B4-BE49-F238E27FC236}">
                <a16:creationId xmlns:a16="http://schemas.microsoft.com/office/drawing/2014/main" id="{3A9F0538-DF1F-8919-14D8-E20A5FDF4F9F}"/>
              </a:ext>
            </a:extLst>
          </p:cNvPr>
          <p:cNvSpPr/>
          <p:nvPr/>
        </p:nvSpPr>
        <p:spPr>
          <a:xfrm flipH="1" flipV="1">
            <a:off x="3328973" y="2540377"/>
            <a:ext cx="295976" cy="148167"/>
          </a:xfrm>
          <a:prstGeom prst="rtTriangle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F78305CB-A28A-AC40-D0C5-258C790B4B99}"/>
              </a:ext>
            </a:extLst>
          </p:cNvPr>
          <p:cNvSpPr/>
          <p:nvPr/>
        </p:nvSpPr>
        <p:spPr>
          <a:xfrm>
            <a:off x="3624949" y="1708131"/>
            <a:ext cx="2341371" cy="4223336"/>
          </a:xfrm>
          <a:prstGeom prst="rect">
            <a:avLst/>
          </a:prstGeom>
          <a:solidFill>
            <a:srgbClr val="F4F4F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8545ADBE-CA0B-67AE-CDE9-91F4BA18343D}"/>
              </a:ext>
            </a:extLst>
          </p:cNvPr>
          <p:cNvSpPr/>
          <p:nvPr/>
        </p:nvSpPr>
        <p:spPr>
          <a:xfrm>
            <a:off x="3328973" y="1951947"/>
            <a:ext cx="1329872" cy="594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58A7C66F-E823-B12E-9218-581605F7C9BE}"/>
              </a:ext>
            </a:extLst>
          </p:cNvPr>
          <p:cNvSpPr txBox="1"/>
          <p:nvPr/>
        </p:nvSpPr>
        <p:spPr>
          <a:xfrm>
            <a:off x="3860559" y="2686548"/>
            <a:ext cx="179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</a:rPr>
              <a:t>البيانات الرصينة</a:t>
            </a:r>
          </a:p>
        </p:txBody>
      </p:sp>
      <p:sp>
        <p:nvSpPr>
          <p:cNvPr id="52" name="TextBox 31">
            <a:extLst>
              <a:ext uri="{FF2B5EF4-FFF2-40B4-BE49-F238E27FC236}">
                <a16:creationId xmlns:a16="http://schemas.microsoft.com/office/drawing/2014/main" id="{1C3DB993-EA7C-714E-21A9-C44488BC8678}"/>
              </a:ext>
            </a:extLst>
          </p:cNvPr>
          <p:cNvSpPr txBox="1"/>
          <p:nvPr/>
        </p:nvSpPr>
        <p:spPr>
          <a:xfrm>
            <a:off x="3737386" y="3052227"/>
            <a:ext cx="21057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الدقة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المصداقية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التحقق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التحليل الموضوعي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التحديث المنتظم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4753461E-4E07-FF6F-FFD6-74B12A1C9905}"/>
              </a:ext>
            </a:extLst>
          </p:cNvPr>
          <p:cNvSpPr txBox="1"/>
          <p:nvPr/>
        </p:nvSpPr>
        <p:spPr>
          <a:xfrm>
            <a:off x="3552378" y="1952443"/>
            <a:ext cx="109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9B9E5EAF-BE5D-6784-F195-8E956A1B8BFF}"/>
              </a:ext>
            </a:extLst>
          </p:cNvPr>
          <p:cNvSpPr/>
          <p:nvPr/>
        </p:nvSpPr>
        <p:spPr>
          <a:xfrm>
            <a:off x="5924965" y="1969886"/>
            <a:ext cx="3162778" cy="4568574"/>
          </a:xfrm>
          <a:prstGeom prst="rect">
            <a:avLst/>
          </a:prstGeom>
          <a:solidFill>
            <a:schemeClr val="tx1">
              <a:alpha val="18000"/>
            </a:schemeClr>
          </a:solidFill>
          <a:ln w="38100"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Triangle 35">
            <a:extLst>
              <a:ext uri="{FF2B5EF4-FFF2-40B4-BE49-F238E27FC236}">
                <a16:creationId xmlns:a16="http://schemas.microsoft.com/office/drawing/2014/main" id="{66DE7AC4-D0AA-4EDE-2B94-4EE9F62E0823}"/>
              </a:ext>
            </a:extLst>
          </p:cNvPr>
          <p:cNvSpPr/>
          <p:nvPr/>
        </p:nvSpPr>
        <p:spPr>
          <a:xfrm flipH="1" flipV="1">
            <a:off x="6103630" y="2540377"/>
            <a:ext cx="295976" cy="148167"/>
          </a:xfrm>
          <a:prstGeom prst="rtTriangle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74B9314D-91A1-E96B-6795-7C1C401CB28D}"/>
              </a:ext>
            </a:extLst>
          </p:cNvPr>
          <p:cNvSpPr/>
          <p:nvPr/>
        </p:nvSpPr>
        <p:spPr>
          <a:xfrm>
            <a:off x="6399606" y="1690688"/>
            <a:ext cx="2341371" cy="4240779"/>
          </a:xfrm>
          <a:prstGeom prst="rect">
            <a:avLst/>
          </a:prstGeom>
          <a:solidFill>
            <a:srgbClr val="F4F4F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37">
            <a:extLst>
              <a:ext uri="{FF2B5EF4-FFF2-40B4-BE49-F238E27FC236}">
                <a16:creationId xmlns:a16="http://schemas.microsoft.com/office/drawing/2014/main" id="{26CCA0EE-5871-9E66-171B-54D364E6D9DB}"/>
              </a:ext>
            </a:extLst>
          </p:cNvPr>
          <p:cNvSpPr/>
          <p:nvPr/>
        </p:nvSpPr>
        <p:spPr>
          <a:xfrm>
            <a:off x="6103630" y="1951947"/>
            <a:ext cx="1329872" cy="594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6B298DF-3DFB-D7EC-91A8-8C60623DC256}"/>
              </a:ext>
            </a:extLst>
          </p:cNvPr>
          <p:cNvSpPr txBox="1"/>
          <p:nvPr/>
        </p:nvSpPr>
        <p:spPr>
          <a:xfrm>
            <a:off x="6636424" y="2611148"/>
            <a:ext cx="1799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latin typeface="Open Sans" panose="020B0606030504020204" pitchFamily="34" charset="0"/>
                <a:ea typeface="Open Sans" panose="020B0606030504020204" pitchFamily="34" charset="0"/>
                <a:cs typeface="GE Dinar Two Medium" panose="020A0503020102020204"/>
              </a:rPr>
              <a:t>الموارد والتمويل</a:t>
            </a: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99CADD9C-12EB-F547-23EC-10E3F9C1C384}"/>
              </a:ext>
            </a:extLst>
          </p:cNvPr>
          <p:cNvSpPr txBox="1"/>
          <p:nvPr/>
        </p:nvSpPr>
        <p:spPr>
          <a:xfrm>
            <a:off x="6503361" y="2961061"/>
            <a:ext cx="21057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مخصصات البرامج</a:t>
            </a: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الوزارية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المانحون والدعم الخارجي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الشراكات مع القطاع الخاص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البرامج المشتركة مع </a:t>
            </a:r>
            <a:r>
              <a:rPr lang="ar-SA" sz="16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المؤسسات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التعليمية العليا</a:t>
            </a:r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776C965D-0CEE-A53A-4852-26889BB20CAA}"/>
              </a:ext>
            </a:extLst>
          </p:cNvPr>
          <p:cNvSpPr txBox="1"/>
          <p:nvPr/>
        </p:nvSpPr>
        <p:spPr>
          <a:xfrm>
            <a:off x="6327035" y="1952443"/>
            <a:ext cx="109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10AC882E-672E-37FA-0141-19F8B1E766C4}"/>
              </a:ext>
            </a:extLst>
          </p:cNvPr>
          <p:cNvSpPr/>
          <p:nvPr/>
        </p:nvSpPr>
        <p:spPr>
          <a:xfrm>
            <a:off x="8728649" y="1969886"/>
            <a:ext cx="3171197" cy="4568574"/>
          </a:xfrm>
          <a:prstGeom prst="rect">
            <a:avLst/>
          </a:prstGeom>
          <a:solidFill>
            <a:schemeClr val="tx1">
              <a:alpha val="18000"/>
            </a:schemeClr>
          </a:solidFill>
          <a:ln w="38100"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Triangle 43">
            <a:extLst>
              <a:ext uri="{FF2B5EF4-FFF2-40B4-BE49-F238E27FC236}">
                <a16:creationId xmlns:a16="http://schemas.microsoft.com/office/drawing/2014/main" id="{423E7AC0-4115-9D25-01F8-B5B9F4B377A7}"/>
              </a:ext>
            </a:extLst>
          </p:cNvPr>
          <p:cNvSpPr/>
          <p:nvPr/>
        </p:nvSpPr>
        <p:spPr>
          <a:xfrm flipH="1" flipV="1">
            <a:off x="8915734" y="2540377"/>
            <a:ext cx="295976" cy="148167"/>
          </a:xfrm>
          <a:prstGeom prst="rtTriangle">
            <a:avLst/>
          </a:prstGeom>
          <a:solidFill>
            <a:srgbClr val="461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4E57109E-FF80-6DAC-67B3-67F569C055C4}"/>
              </a:ext>
            </a:extLst>
          </p:cNvPr>
          <p:cNvSpPr/>
          <p:nvPr/>
        </p:nvSpPr>
        <p:spPr>
          <a:xfrm>
            <a:off x="9211710" y="1690688"/>
            <a:ext cx="2341371" cy="4240779"/>
          </a:xfrm>
          <a:prstGeom prst="rect">
            <a:avLst/>
          </a:prstGeom>
          <a:solidFill>
            <a:srgbClr val="F4F4F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45">
            <a:extLst>
              <a:ext uri="{FF2B5EF4-FFF2-40B4-BE49-F238E27FC236}">
                <a16:creationId xmlns:a16="http://schemas.microsoft.com/office/drawing/2014/main" id="{24F2E440-8C0D-8EAE-89B1-01C4D2A6E642}"/>
              </a:ext>
            </a:extLst>
          </p:cNvPr>
          <p:cNvSpPr/>
          <p:nvPr/>
        </p:nvSpPr>
        <p:spPr>
          <a:xfrm>
            <a:off x="8915734" y="1951947"/>
            <a:ext cx="1329872" cy="594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46">
            <a:extLst>
              <a:ext uri="{FF2B5EF4-FFF2-40B4-BE49-F238E27FC236}">
                <a16:creationId xmlns:a16="http://schemas.microsoft.com/office/drawing/2014/main" id="{9B257D07-638F-A82D-FAFC-B9BF011EE58B}"/>
              </a:ext>
            </a:extLst>
          </p:cNvPr>
          <p:cNvSpPr txBox="1"/>
          <p:nvPr/>
        </p:nvSpPr>
        <p:spPr>
          <a:xfrm>
            <a:off x="9447320" y="2686548"/>
            <a:ext cx="179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Open Sans" panose="020B0606030504020204" pitchFamily="34" charset="0"/>
                <a:ea typeface="Open Sans" panose="020B0606030504020204" pitchFamily="34" charset="0"/>
                <a:cs typeface="GE Dinar Two Medium" panose="020A0503020102020204"/>
              </a:rPr>
              <a:t>الالتزام والامتثال</a:t>
            </a:r>
          </a:p>
          <a:p>
            <a:pPr algn="ctr"/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47">
            <a:extLst>
              <a:ext uri="{FF2B5EF4-FFF2-40B4-BE49-F238E27FC236}">
                <a16:creationId xmlns:a16="http://schemas.microsoft.com/office/drawing/2014/main" id="{C8A484D4-63F8-6DA2-1D5C-47A35C62CD8D}"/>
              </a:ext>
            </a:extLst>
          </p:cNvPr>
          <p:cNvSpPr txBox="1"/>
          <p:nvPr/>
        </p:nvSpPr>
        <p:spPr>
          <a:xfrm>
            <a:off x="9273393" y="3010858"/>
            <a:ext cx="21057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السياسات والإجراءات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الامتثال الأخلاقي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التدريب والتطوير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 المسؤولية والمساءلة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1400" b="1" dirty="0">
                <a:solidFill>
                  <a:prstClr val="black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التواصل الفعّال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التقييم والمراجعة 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A8CB75E7-1A76-79E8-0A6F-0A274FD24183}"/>
              </a:ext>
            </a:extLst>
          </p:cNvPr>
          <p:cNvSpPr txBox="1"/>
          <p:nvPr/>
        </p:nvSpPr>
        <p:spPr>
          <a:xfrm>
            <a:off x="9139139" y="1952443"/>
            <a:ext cx="109221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Graphic 51" descr="Document">
            <a:extLst>
              <a:ext uri="{FF2B5EF4-FFF2-40B4-BE49-F238E27FC236}">
                <a16:creationId xmlns:a16="http://schemas.microsoft.com/office/drawing/2014/main" id="{B02BBCA7-9DB5-70A9-9EA4-30C5479C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9032" y="4891121"/>
            <a:ext cx="914400" cy="914400"/>
          </a:xfrm>
          <a:prstGeom prst="rect">
            <a:avLst/>
          </a:prstGeom>
        </p:spPr>
      </p:pic>
      <p:pic>
        <p:nvPicPr>
          <p:cNvPr id="69" name="Graphic 53" descr="Advertising">
            <a:extLst>
              <a:ext uri="{FF2B5EF4-FFF2-40B4-BE49-F238E27FC236}">
                <a16:creationId xmlns:a16="http://schemas.microsoft.com/office/drawing/2014/main" id="{C2768D4A-BE32-8A69-6C14-481C67111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5209" y="4892307"/>
            <a:ext cx="914400" cy="914400"/>
          </a:xfrm>
          <a:prstGeom prst="rect">
            <a:avLst/>
          </a:prstGeom>
        </p:spPr>
      </p:pic>
      <p:pic>
        <p:nvPicPr>
          <p:cNvPr id="70" name="Graphic 55" descr="Diploma">
            <a:extLst>
              <a:ext uri="{FF2B5EF4-FFF2-40B4-BE49-F238E27FC236}">
                <a16:creationId xmlns:a16="http://schemas.microsoft.com/office/drawing/2014/main" id="{E3C9A37D-BC4E-A26A-DE82-BC85CE986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3244" y="4891121"/>
            <a:ext cx="914400" cy="914400"/>
          </a:xfrm>
          <a:prstGeom prst="rect">
            <a:avLst/>
          </a:prstGeom>
        </p:spPr>
      </p:pic>
      <p:pic>
        <p:nvPicPr>
          <p:cNvPr id="71" name="Graphic 57" descr="Lightbulb and pencil">
            <a:extLst>
              <a:ext uri="{FF2B5EF4-FFF2-40B4-BE49-F238E27FC236}">
                <a16:creationId xmlns:a16="http://schemas.microsoft.com/office/drawing/2014/main" id="{29D63F4F-0B88-9940-D057-480865B26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7233" y="4961959"/>
            <a:ext cx="914400" cy="843561"/>
          </a:xfrm>
          <a:prstGeom prst="rect">
            <a:avLst/>
          </a:prstGeom>
        </p:spPr>
      </p:pic>
      <p:sp>
        <p:nvSpPr>
          <p:cNvPr id="72" name="Rectangle 58">
            <a:extLst>
              <a:ext uri="{FF2B5EF4-FFF2-40B4-BE49-F238E27FC236}">
                <a16:creationId xmlns:a16="http://schemas.microsoft.com/office/drawing/2014/main" id="{B33DD16E-6AA8-1187-4436-3707EE55E9AB}"/>
              </a:ext>
            </a:extLst>
          </p:cNvPr>
          <p:cNvSpPr/>
          <p:nvPr/>
        </p:nvSpPr>
        <p:spPr>
          <a:xfrm>
            <a:off x="812846" y="5826549"/>
            <a:ext cx="2320544" cy="850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366A4705-9EF0-592B-CAA4-575B6F4D7AD4}"/>
              </a:ext>
            </a:extLst>
          </p:cNvPr>
          <p:cNvSpPr/>
          <p:nvPr/>
        </p:nvSpPr>
        <p:spPr>
          <a:xfrm>
            <a:off x="3640471" y="5822294"/>
            <a:ext cx="2320544" cy="850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60">
            <a:extLst>
              <a:ext uri="{FF2B5EF4-FFF2-40B4-BE49-F238E27FC236}">
                <a16:creationId xmlns:a16="http://schemas.microsoft.com/office/drawing/2014/main" id="{BCD463D6-E26A-5A97-3916-54DCFE8C597F}"/>
              </a:ext>
            </a:extLst>
          </p:cNvPr>
          <p:cNvSpPr/>
          <p:nvPr/>
        </p:nvSpPr>
        <p:spPr>
          <a:xfrm>
            <a:off x="6410019" y="5823384"/>
            <a:ext cx="2320544" cy="850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61">
            <a:extLst>
              <a:ext uri="{FF2B5EF4-FFF2-40B4-BE49-F238E27FC236}">
                <a16:creationId xmlns:a16="http://schemas.microsoft.com/office/drawing/2014/main" id="{D0D57A93-B25D-D368-9EEF-57D817F90E67}"/>
              </a:ext>
            </a:extLst>
          </p:cNvPr>
          <p:cNvSpPr/>
          <p:nvPr/>
        </p:nvSpPr>
        <p:spPr>
          <a:xfrm>
            <a:off x="9227372" y="5822294"/>
            <a:ext cx="2320544" cy="850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B7913791-ECAC-4238-AC99-CC86FE0CEEF2}"/>
              </a:ext>
            </a:extLst>
          </p:cNvPr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5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2B2AA3C2-EE5D-4C96-C451-989EF01C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>
            <a:off x="8587805" y="1332822"/>
            <a:ext cx="2276595" cy="3858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600" b="1" kern="0" dirty="0">
              <a:solidFill>
                <a:srgbClr val="3B7FBA"/>
              </a:solidFill>
              <a:latin typeface="GE Dinar Two Medium" panose="020A0503020102020204" pitchFamily="18" charset="-78"/>
              <a:ea typeface="GE Dinar Two Medium" panose="020A0503020102020204" pitchFamily="18" charset="-78"/>
              <a:cs typeface="GE Dinar Two Medium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600" b="1" kern="0" dirty="0">
                <a:solidFill>
                  <a:srgbClr val="3B7FBA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الخطة التشغيلية</a:t>
            </a:r>
          </a:p>
        </p:txBody>
      </p:sp>
      <p:sp>
        <p:nvSpPr>
          <p:cNvPr id="117" name="مستطيل: زوايا مستديرة 18">
            <a:extLst>
              <a:ext uri="{FF2B5EF4-FFF2-40B4-BE49-F238E27FC236}">
                <a16:creationId xmlns:a16="http://schemas.microsoft.com/office/drawing/2014/main" id="{67602B5C-2148-743E-ABAA-B0A0729C3FB0}"/>
              </a:ext>
            </a:extLst>
          </p:cNvPr>
          <p:cNvSpPr/>
          <p:nvPr/>
        </p:nvSpPr>
        <p:spPr>
          <a:xfrm>
            <a:off x="3962741" y="1433485"/>
            <a:ext cx="3602611" cy="268643"/>
          </a:xfrm>
          <a:prstGeom prst="round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r>
              <a:rPr lang="ar-SA" sz="1400" b="1" kern="0" dirty="0">
                <a:solidFill>
                  <a:srgbClr val="E9E6E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معايير الأداء للتقويم المدرسي</a:t>
            </a:r>
          </a:p>
        </p:txBody>
      </p:sp>
      <p:sp>
        <p:nvSpPr>
          <p:cNvPr id="148" name="تمرير: أفقي 21">
            <a:extLst>
              <a:ext uri="{FF2B5EF4-FFF2-40B4-BE49-F238E27FC236}">
                <a16:creationId xmlns:a16="http://schemas.microsoft.com/office/drawing/2014/main" id="{541F77CE-FF7E-D4A8-6E79-3CF07AA772C6}"/>
              </a:ext>
            </a:extLst>
          </p:cNvPr>
          <p:cNvSpPr/>
          <p:nvPr/>
        </p:nvSpPr>
        <p:spPr>
          <a:xfrm>
            <a:off x="3460616" y="702712"/>
            <a:ext cx="4814889" cy="494848"/>
          </a:xfrm>
          <a:prstGeom prst="horizontalScroll">
            <a:avLst>
              <a:gd name="adj" fmla="val 0"/>
            </a:avLst>
          </a:prstGeom>
          <a:solidFill>
            <a:srgbClr val="154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r>
              <a:rPr lang="ar-SA" sz="1600" b="1" kern="0" dirty="0">
                <a:solidFill>
                  <a:srgbClr val="E9E6E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مخطط ضبط الجودة لعمليات إدارة تنمية القدرات</a:t>
            </a:r>
          </a:p>
        </p:txBody>
      </p:sp>
      <p:sp>
        <p:nvSpPr>
          <p:cNvPr id="150" name="سهم: لليمين 25">
            <a:extLst>
              <a:ext uri="{FF2B5EF4-FFF2-40B4-BE49-F238E27FC236}">
                <a16:creationId xmlns:a16="http://schemas.microsoft.com/office/drawing/2014/main" id="{2850EFF7-EA00-F990-7EC7-8E52E9BB375A}"/>
              </a:ext>
            </a:extLst>
          </p:cNvPr>
          <p:cNvSpPr/>
          <p:nvPr/>
        </p:nvSpPr>
        <p:spPr>
          <a:xfrm rot="5400000">
            <a:off x="5623862" y="1200706"/>
            <a:ext cx="166895" cy="275449"/>
          </a:xfrm>
          <a:prstGeom prst="rightArrow">
            <a:avLst/>
          </a:prstGeom>
          <a:solidFill>
            <a:srgbClr val="AE9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endParaRPr lang="ar-SA" sz="1115" kern="0" dirty="0">
              <a:solidFill>
                <a:srgbClr val="434343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</p:txBody>
      </p:sp>
      <p:sp>
        <p:nvSpPr>
          <p:cNvPr id="202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>
            <a:off x="783307" y="1349316"/>
            <a:ext cx="2276595" cy="3944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600" b="1" kern="0" dirty="0">
              <a:solidFill>
                <a:srgbClr val="3B7FBA"/>
              </a:solidFill>
              <a:latin typeface="GE Dinar Two Medium" panose="020A0503020102020204" pitchFamily="18" charset="-78"/>
              <a:ea typeface="GE Dinar Two Medium" panose="020A0503020102020204" pitchFamily="18" charset="-78"/>
              <a:cs typeface="GE Dinar Two Medium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600" b="1" kern="0" dirty="0">
                <a:solidFill>
                  <a:srgbClr val="3B7FBA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خطة مؤشر</a:t>
            </a:r>
          </a:p>
        </p:txBody>
      </p:sp>
      <p:sp>
        <p:nvSpPr>
          <p:cNvPr id="203" name="سهم: لليمين 25">
            <a:extLst>
              <a:ext uri="{FF2B5EF4-FFF2-40B4-BE49-F238E27FC236}">
                <a16:creationId xmlns:a16="http://schemas.microsoft.com/office/drawing/2014/main" id="{2850EFF7-EA00-F990-7EC7-8E52E9BB375A}"/>
              </a:ext>
            </a:extLst>
          </p:cNvPr>
          <p:cNvSpPr/>
          <p:nvPr/>
        </p:nvSpPr>
        <p:spPr>
          <a:xfrm rot="5400000">
            <a:off x="5641663" y="1689480"/>
            <a:ext cx="166895" cy="275449"/>
          </a:xfrm>
          <a:prstGeom prst="rightArrow">
            <a:avLst/>
          </a:prstGeom>
          <a:solidFill>
            <a:srgbClr val="AE9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endParaRPr lang="ar-SA" sz="1115" kern="0" dirty="0">
              <a:solidFill>
                <a:srgbClr val="434343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</p:txBody>
      </p:sp>
      <p:sp>
        <p:nvSpPr>
          <p:cNvPr id="51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645896" y="1943066"/>
            <a:ext cx="2127545" cy="330698"/>
          </a:xfrm>
          <a:prstGeom prst="round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400" b="1" kern="0" dirty="0">
                <a:solidFill>
                  <a:srgbClr val="E9E6E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مؤشرات الأداء الداخلية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7531508" y="1814710"/>
            <a:ext cx="2053027" cy="716033"/>
          </a:xfrm>
          <a:prstGeom prst="straightConnector1">
            <a:avLst/>
          </a:prstGeom>
          <a:ln w="19050">
            <a:solidFill>
              <a:srgbClr val="AE9D6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>
            <a:off x="2212259" y="1853702"/>
            <a:ext cx="1795776" cy="677041"/>
          </a:xfrm>
          <a:prstGeom prst="straightConnector1">
            <a:avLst/>
          </a:prstGeom>
          <a:ln w="19050">
            <a:solidFill>
              <a:srgbClr val="AE9D6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>
            <a:off x="4129330" y="2388168"/>
            <a:ext cx="3191559" cy="3944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400" b="1" kern="0" dirty="0">
              <a:solidFill>
                <a:srgbClr val="3B7FBA"/>
              </a:solidFill>
              <a:latin typeface="GE Dinar Two Medium" panose="020A0503020102020204" pitchFamily="18" charset="-78"/>
              <a:ea typeface="GE Dinar Two Medium" panose="020A0503020102020204" pitchFamily="18" charset="-78"/>
              <a:cs typeface="GE Dinar Two Medium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600" b="1" kern="0" dirty="0">
                <a:solidFill>
                  <a:srgbClr val="3B7FBA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مراقبة وتقييم الأداء </a:t>
            </a:r>
          </a:p>
        </p:txBody>
      </p:sp>
      <p:sp>
        <p:nvSpPr>
          <p:cNvPr id="69" name="سهم: لليمين 25">
            <a:extLst>
              <a:ext uri="{FF2B5EF4-FFF2-40B4-BE49-F238E27FC236}">
                <a16:creationId xmlns:a16="http://schemas.microsoft.com/office/drawing/2014/main" id="{2850EFF7-EA00-F990-7EC7-8E52E9BB375A}"/>
              </a:ext>
            </a:extLst>
          </p:cNvPr>
          <p:cNvSpPr/>
          <p:nvPr/>
        </p:nvSpPr>
        <p:spPr>
          <a:xfrm rot="5400000">
            <a:off x="5641661" y="2742549"/>
            <a:ext cx="166895" cy="275449"/>
          </a:xfrm>
          <a:prstGeom prst="rightArrow">
            <a:avLst/>
          </a:prstGeom>
          <a:solidFill>
            <a:srgbClr val="AE9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endParaRPr lang="ar-SA" sz="1115" kern="0" dirty="0">
              <a:solidFill>
                <a:srgbClr val="434343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</p:txBody>
      </p:sp>
      <p:sp>
        <p:nvSpPr>
          <p:cNvPr id="18" name="قوس كبير أيسر 17"/>
          <p:cNvSpPr/>
          <p:nvPr/>
        </p:nvSpPr>
        <p:spPr>
          <a:xfrm rot="5400000">
            <a:off x="5895767" y="-1376514"/>
            <a:ext cx="695431" cy="9143999"/>
          </a:xfrm>
          <a:prstGeom prst="leftBrace">
            <a:avLst>
              <a:gd name="adj1" fmla="val 8333"/>
              <a:gd name="adj2" fmla="val 55684"/>
            </a:avLst>
          </a:prstGeom>
          <a:ln w="12700">
            <a:solidFill>
              <a:srgbClr val="AE9D66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endParaRPr lang="ar-SA" sz="1867" kern="0">
              <a:solidFill>
                <a:srgbClr val="434343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</p:txBody>
      </p:sp>
      <p:sp>
        <p:nvSpPr>
          <p:cNvPr id="70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645896" y="3023548"/>
            <a:ext cx="2127545" cy="351594"/>
          </a:xfrm>
          <a:prstGeom prst="round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400" b="1" kern="0" dirty="0">
              <a:solidFill>
                <a:srgbClr val="E9E6E1"/>
              </a:solidFill>
              <a:latin typeface="GE Dinar Two Medium" panose="020A0503020102020204" pitchFamily="18" charset="-78"/>
              <a:ea typeface="GE Dinar Two Medium" panose="020A0503020102020204" pitchFamily="18" charset="-78"/>
              <a:cs typeface="GE Dinar Two Medium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400" b="1" kern="0" dirty="0">
                <a:solidFill>
                  <a:srgbClr val="E9E6E1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النموذج الإشرافي</a:t>
            </a:r>
          </a:p>
        </p:txBody>
      </p:sp>
      <p:sp>
        <p:nvSpPr>
          <p:cNvPr id="73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 rot="5400000">
            <a:off x="10590997" y="3752022"/>
            <a:ext cx="1597663" cy="592165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r>
              <a:rPr lang="ar-SA" sz="1600" b="1" kern="0" dirty="0">
                <a:solidFill>
                  <a:srgbClr val="3B7FBA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الزيارات الإشرافية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9009924" y="3698453"/>
            <a:ext cx="2510828" cy="926282"/>
            <a:chOff x="6759563" y="2791616"/>
            <a:chExt cx="1883121" cy="694711"/>
          </a:xfrm>
        </p:grpSpPr>
        <p:sp>
          <p:nvSpPr>
            <p:cNvPr id="19" name="قوس متوسط مزدوج 18"/>
            <p:cNvSpPr/>
            <p:nvPr/>
          </p:nvSpPr>
          <p:spPr>
            <a:xfrm>
              <a:off x="6759563" y="2791616"/>
              <a:ext cx="1430593" cy="694711"/>
            </a:xfrm>
            <a:prstGeom prst="bracketPair">
              <a:avLst/>
            </a:prstGeom>
            <a:ln w="28575">
              <a:solidFill>
                <a:srgbClr val="02A9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219170" rtl="0">
                <a:buClr>
                  <a:srgbClr val="000000"/>
                </a:buClr>
              </a:pPr>
              <a:endParaRPr lang="ar-SA" sz="1867" kern="0">
                <a:solidFill>
                  <a:srgbClr val="434343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6968261" y="2852897"/>
              <a:ext cx="1411041" cy="2385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100">
                  <a:solidFill>
                    <a:srgbClr val="3779AF"/>
                  </a:solidFill>
                  <a:cs typeface="GE SS Two Medium" panose="020A0503020102020204"/>
                </a:defRPr>
              </a:lvl1pPr>
            </a:lstStyle>
            <a:p>
              <a:pPr algn="l" defTabSz="1219170" rtl="0">
                <a:buClr>
                  <a:srgbClr val="000000"/>
                </a:buClr>
              </a:pPr>
              <a:r>
                <a:rPr lang="ar-SA" sz="1467" b="1" kern="0" dirty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Wingdings" panose="05000000000000000000" pitchFamily="2" charset="2"/>
                </a:rPr>
                <a:t> تحديد الاحتياج .</a:t>
              </a:r>
              <a:endParaRPr lang="ar-SA" sz="1467" b="1" kern="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6868184" y="3176607"/>
              <a:ext cx="1774500" cy="2385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1219170" rtl="0">
                <a:buClr>
                  <a:srgbClr val="000000"/>
                </a:buClr>
              </a:pPr>
              <a:r>
                <a:rPr lang="ar-SA" sz="1467" b="1" kern="0" dirty="0">
                  <a:solidFill>
                    <a:srgbClr val="3779AF"/>
                  </a:solidFill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Wingdings" panose="05000000000000000000" pitchFamily="2" charset="2"/>
                </a:rPr>
                <a:t> التصنيف الداخلي .</a:t>
              </a:r>
              <a:endParaRPr lang="ar-SA" sz="1467" b="1" kern="0" dirty="0">
                <a:solidFill>
                  <a:srgbClr val="3779AF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</p:grpSp>
      <p:sp>
        <p:nvSpPr>
          <p:cNvPr id="79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 rot="16200000">
            <a:off x="-48412" y="3618364"/>
            <a:ext cx="1881975" cy="85948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buClr>
                <a:srgbClr val="000000"/>
              </a:buClr>
            </a:pPr>
            <a:r>
              <a:rPr lang="ar-SA" sz="1600" b="1" kern="0" dirty="0">
                <a:solidFill>
                  <a:srgbClr val="3B7FBA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الزيارات التقويمية والتصحيحية </a:t>
            </a:r>
          </a:p>
        </p:txBody>
      </p:sp>
      <p:grpSp>
        <p:nvGrpSpPr>
          <p:cNvPr id="22" name="مجموعة 21"/>
          <p:cNvGrpSpPr/>
          <p:nvPr/>
        </p:nvGrpSpPr>
        <p:grpSpPr>
          <a:xfrm>
            <a:off x="1467145" y="3729618"/>
            <a:ext cx="2258906" cy="918818"/>
            <a:chOff x="613046" y="3118350"/>
            <a:chExt cx="1644678" cy="838023"/>
          </a:xfrm>
        </p:grpSpPr>
        <p:sp>
          <p:nvSpPr>
            <p:cNvPr id="80" name="قوس متوسط مزدوج 79"/>
            <p:cNvSpPr/>
            <p:nvPr/>
          </p:nvSpPr>
          <p:spPr>
            <a:xfrm>
              <a:off x="687233" y="3118350"/>
              <a:ext cx="1430593" cy="838023"/>
            </a:xfrm>
            <a:prstGeom prst="bracketPair">
              <a:avLst/>
            </a:prstGeom>
            <a:ln w="28575">
              <a:solidFill>
                <a:srgbClr val="02A9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219170" rtl="0">
                <a:buClr>
                  <a:srgbClr val="000000"/>
                </a:buClr>
              </a:pPr>
              <a:endParaRPr lang="ar-SA" sz="1867" kern="0">
                <a:solidFill>
                  <a:srgbClr val="434343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  <p:sp>
          <p:nvSpPr>
            <p:cNvPr id="81" name="مربع نص 80"/>
            <p:cNvSpPr txBox="1"/>
            <p:nvPr/>
          </p:nvSpPr>
          <p:spPr>
            <a:xfrm>
              <a:off x="846683" y="3186264"/>
              <a:ext cx="1411041" cy="2901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 sz="1100">
                  <a:solidFill>
                    <a:srgbClr val="3779AF"/>
                  </a:solidFill>
                  <a:cs typeface="GE SS Two Medium" panose="020A0503020102020204"/>
                </a:defRPr>
              </a:lvl1pPr>
            </a:lstStyle>
            <a:p>
              <a:pPr algn="l" defTabSz="1219170" rtl="0">
                <a:buClr>
                  <a:srgbClr val="000000"/>
                </a:buClr>
              </a:pPr>
              <a:r>
                <a:rPr lang="ar-SA" sz="1467" b="1" kern="0" dirty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Wingdings" panose="05000000000000000000" pitchFamily="2" charset="2"/>
                </a:rPr>
                <a:t> خطة التحسين .</a:t>
              </a:r>
              <a:endParaRPr lang="ar-SA" sz="1467" b="1" kern="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613046" y="3505887"/>
              <a:ext cx="1580522" cy="2901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 sz="1100">
                  <a:solidFill>
                    <a:srgbClr val="3779AF"/>
                  </a:solidFill>
                  <a:cs typeface="GE SS Two Medium" panose="020A0503020102020204"/>
                </a:defRPr>
              </a:lvl1pPr>
            </a:lstStyle>
            <a:p>
              <a:pPr algn="l" defTabSz="1219170" rtl="0">
                <a:buClr>
                  <a:srgbClr val="000000"/>
                </a:buClr>
              </a:pPr>
              <a:r>
                <a:rPr lang="ar-SA" sz="1467" b="1" kern="0" dirty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Wingdings" panose="05000000000000000000" pitchFamily="2" charset="2"/>
                </a:rPr>
                <a:t> المراجعة المستمرة .</a:t>
              </a:r>
              <a:endParaRPr lang="ar-SA" sz="1467" b="1" kern="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</p:grpSp>
      <p:sp>
        <p:nvSpPr>
          <p:cNvPr id="83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711828" y="3550921"/>
            <a:ext cx="2127545" cy="334252"/>
          </a:xfrm>
          <a:prstGeom prst="round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600" b="1" kern="0" dirty="0">
                <a:solidFill>
                  <a:srgbClr val="E9E6E1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رضا المستفيد</a:t>
            </a:r>
          </a:p>
        </p:txBody>
      </p:sp>
      <p:cxnSp>
        <p:nvCxnSpPr>
          <p:cNvPr id="86" name="رابط كسهم مستقيم 85"/>
          <p:cNvCxnSpPr/>
          <p:nvPr/>
        </p:nvCxnSpPr>
        <p:spPr>
          <a:xfrm flipH="1">
            <a:off x="7855975" y="5071005"/>
            <a:ext cx="3416432" cy="558527"/>
          </a:xfrm>
          <a:prstGeom prst="straightConnector1">
            <a:avLst/>
          </a:prstGeom>
          <a:ln w="19050">
            <a:solidFill>
              <a:srgbClr val="AE9D6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كسهم مستقيم 86"/>
          <p:cNvCxnSpPr/>
          <p:nvPr/>
        </p:nvCxnSpPr>
        <p:spPr>
          <a:xfrm>
            <a:off x="1396181" y="4950198"/>
            <a:ext cx="2861188" cy="679333"/>
          </a:xfrm>
          <a:prstGeom prst="straightConnector1">
            <a:avLst/>
          </a:prstGeom>
          <a:ln w="19050">
            <a:solidFill>
              <a:srgbClr val="AE9D6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>
            <a:off x="4724535" y="5235090"/>
            <a:ext cx="2276595" cy="3944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600" b="1" kern="0" dirty="0">
              <a:solidFill>
                <a:srgbClr val="3B7FBA"/>
              </a:solidFill>
              <a:latin typeface="GE Dinar Two Medium" panose="020A0503020102020204" pitchFamily="18" charset="-78"/>
              <a:ea typeface="GE Dinar Two Medium" panose="020A0503020102020204" pitchFamily="18" charset="-78"/>
              <a:cs typeface="GE Dinar Two Medium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600" b="1" kern="0" dirty="0">
                <a:solidFill>
                  <a:srgbClr val="3B7FBA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  <a:sym typeface="Arial"/>
              </a:rPr>
              <a:t>التوثيق والتقارير</a:t>
            </a:r>
          </a:p>
        </p:txBody>
      </p:sp>
      <p:grpSp>
        <p:nvGrpSpPr>
          <p:cNvPr id="28" name="مجموعة 27"/>
          <p:cNvGrpSpPr/>
          <p:nvPr/>
        </p:nvGrpSpPr>
        <p:grpSpPr>
          <a:xfrm>
            <a:off x="4331231" y="5629536"/>
            <a:ext cx="3651439" cy="840634"/>
            <a:chOff x="3498757" y="4120993"/>
            <a:chExt cx="2892983" cy="689114"/>
          </a:xfrm>
        </p:grpSpPr>
        <p:grpSp>
          <p:nvGrpSpPr>
            <p:cNvPr id="93" name="مجموعة 92"/>
            <p:cNvGrpSpPr/>
            <p:nvPr/>
          </p:nvGrpSpPr>
          <p:grpSpPr>
            <a:xfrm>
              <a:off x="3498757" y="4120993"/>
              <a:ext cx="2892983" cy="689114"/>
              <a:chOff x="521849" y="3118350"/>
              <a:chExt cx="1902637" cy="838023"/>
            </a:xfrm>
          </p:grpSpPr>
          <p:sp>
            <p:nvSpPr>
              <p:cNvPr id="94" name="قوس متوسط مزدوج 93"/>
              <p:cNvSpPr/>
              <p:nvPr/>
            </p:nvSpPr>
            <p:spPr>
              <a:xfrm>
                <a:off x="521849" y="3118350"/>
                <a:ext cx="1685187" cy="838023"/>
              </a:xfrm>
              <a:prstGeom prst="bracketPair">
                <a:avLst/>
              </a:prstGeom>
              <a:ln w="28575">
                <a:solidFill>
                  <a:srgbClr val="02A9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 rtl="0">
                  <a:buClr>
                    <a:srgbClr val="000000"/>
                  </a:buClr>
                </a:pPr>
                <a:endParaRPr lang="ar-SA" sz="1867" kern="0">
                  <a:solidFill>
                    <a:srgbClr val="434343"/>
                  </a:solidFill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Arial"/>
                </a:endParaRPr>
              </a:p>
            </p:txBody>
          </p:sp>
          <p:sp>
            <p:nvSpPr>
              <p:cNvPr id="95" name="مربع نص 94"/>
              <p:cNvSpPr txBox="1"/>
              <p:nvPr/>
            </p:nvSpPr>
            <p:spPr>
              <a:xfrm>
                <a:off x="1013445" y="3225059"/>
                <a:ext cx="1411041" cy="3171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>
                  <a:defRPr sz="1100">
                    <a:solidFill>
                      <a:srgbClr val="3779AF"/>
                    </a:solidFill>
                    <a:cs typeface="GE SS Two Medium" panose="020A0503020102020204"/>
                  </a:defRPr>
                </a:lvl1pPr>
              </a:lstStyle>
              <a:p>
                <a:pPr algn="l" defTabSz="1219170" rtl="0">
                  <a:buClr>
                    <a:srgbClr val="000000"/>
                  </a:buClr>
                </a:pPr>
                <a:r>
                  <a:rPr lang="ar-SA" sz="1467" b="1" kern="0" dirty="0">
                    <a:latin typeface="GE SS Two Light" panose="020A0503020102020204" pitchFamily="18" charset="-78"/>
                    <a:ea typeface="GE SS Two Light" panose="020A0503020102020204" pitchFamily="18" charset="-78"/>
                    <a:cs typeface="GE SS Two Light" panose="020A0503020102020204" pitchFamily="18" charset="-78"/>
                    <a:sym typeface="Wingdings" panose="05000000000000000000" pitchFamily="2" charset="2"/>
                  </a:rPr>
                  <a:t> الشفافية في الإجراءات.</a:t>
                </a:r>
                <a:endParaRPr lang="ar-SA" sz="1467" b="1" kern="0" dirty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Arial"/>
                </a:endParaRPr>
              </a:p>
            </p:txBody>
          </p:sp>
        </p:grpSp>
        <p:sp>
          <p:nvSpPr>
            <p:cNvPr id="97" name="مربع نص 96"/>
            <p:cNvSpPr txBox="1"/>
            <p:nvPr/>
          </p:nvSpPr>
          <p:spPr>
            <a:xfrm>
              <a:off x="3631427" y="4519109"/>
              <a:ext cx="2451609" cy="260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 sz="1100">
                  <a:solidFill>
                    <a:srgbClr val="3779AF"/>
                  </a:solidFill>
                  <a:cs typeface="GE SS Two Medium" panose="020A0503020102020204"/>
                </a:defRPr>
              </a:lvl1pPr>
            </a:lstStyle>
            <a:p>
              <a:pPr algn="l" defTabSz="1219170" rtl="0">
                <a:buClr>
                  <a:srgbClr val="000000"/>
                </a:buClr>
              </a:pPr>
              <a:r>
                <a:rPr lang="ar-SA" sz="1467" b="1" kern="0" dirty="0">
                  <a:latin typeface="GE SS Two Light" panose="020A0503020102020204" pitchFamily="18" charset="-78"/>
                  <a:ea typeface="GE SS Two Light" panose="020A0503020102020204" pitchFamily="18" charset="-78"/>
                  <a:cs typeface="GE SS Two Light" panose="020A0503020102020204" pitchFamily="18" charset="-78"/>
                  <a:sym typeface="Wingdings" panose="05000000000000000000" pitchFamily="2" charset="2"/>
                </a:rPr>
                <a:t> تقارير التقدم في جودة الخدمات.</a:t>
              </a:r>
              <a:endParaRPr lang="ar-SA" sz="1467" b="1" kern="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endParaRPr>
            </a:p>
          </p:txBody>
        </p:sp>
      </p:grpSp>
      <p:sp>
        <p:nvSpPr>
          <p:cNvPr id="101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965517" y="3970376"/>
            <a:ext cx="1660523" cy="277908"/>
          </a:xfrm>
          <a:prstGeom prst="roundRect">
            <a:avLst/>
          </a:prstGeom>
          <a:gradFill flip="none" rotWithShape="1">
            <a:gsLst>
              <a:gs pos="0">
                <a:srgbClr val="1C8CA1">
                  <a:tint val="66000"/>
                  <a:satMod val="160000"/>
                </a:srgbClr>
              </a:gs>
              <a:gs pos="50000">
                <a:srgbClr val="1C8CA1">
                  <a:tint val="44500"/>
                  <a:satMod val="160000"/>
                </a:srgbClr>
              </a:gs>
              <a:gs pos="100000">
                <a:srgbClr val="1C8CA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200" b="1" kern="0" dirty="0">
              <a:solidFill>
                <a:srgbClr val="3779AF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200" b="1" kern="0" dirty="0">
                <a:solidFill>
                  <a:srgbClr val="3779AF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استطلاعات الرأي</a:t>
            </a:r>
          </a:p>
        </p:txBody>
      </p:sp>
      <p:sp>
        <p:nvSpPr>
          <p:cNvPr id="102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965517" y="4308158"/>
            <a:ext cx="1660523" cy="221716"/>
          </a:xfrm>
          <a:prstGeom prst="roundRect">
            <a:avLst/>
          </a:prstGeom>
          <a:gradFill flip="none" rotWithShape="1">
            <a:gsLst>
              <a:gs pos="0">
                <a:srgbClr val="1C8CA1">
                  <a:tint val="66000"/>
                  <a:satMod val="160000"/>
                </a:srgbClr>
              </a:gs>
              <a:gs pos="50000">
                <a:srgbClr val="1C8CA1">
                  <a:tint val="44500"/>
                  <a:satMod val="160000"/>
                </a:srgbClr>
              </a:gs>
              <a:gs pos="100000">
                <a:srgbClr val="1C8CA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100" b="1" kern="0" dirty="0">
              <a:solidFill>
                <a:srgbClr val="3779AF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200" b="1" kern="0" dirty="0">
                <a:solidFill>
                  <a:srgbClr val="3779AF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تقييم العملاء</a:t>
            </a:r>
          </a:p>
        </p:txBody>
      </p:sp>
      <p:sp>
        <p:nvSpPr>
          <p:cNvPr id="103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945337" y="4583142"/>
            <a:ext cx="1660523" cy="221716"/>
          </a:xfrm>
          <a:prstGeom prst="roundRect">
            <a:avLst/>
          </a:prstGeom>
          <a:gradFill flip="none" rotWithShape="1">
            <a:gsLst>
              <a:gs pos="0">
                <a:srgbClr val="1C8CA1">
                  <a:tint val="66000"/>
                  <a:satMod val="160000"/>
                </a:srgbClr>
              </a:gs>
              <a:gs pos="50000">
                <a:srgbClr val="1C8CA1">
                  <a:tint val="44500"/>
                  <a:satMod val="160000"/>
                </a:srgbClr>
              </a:gs>
              <a:gs pos="100000">
                <a:srgbClr val="1C8CA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067" b="1" kern="0" dirty="0">
              <a:solidFill>
                <a:srgbClr val="3779AF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200" b="1" kern="0" dirty="0">
                <a:solidFill>
                  <a:srgbClr val="3779AF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المقابلات الشخصية</a:t>
            </a:r>
          </a:p>
        </p:txBody>
      </p:sp>
      <p:sp>
        <p:nvSpPr>
          <p:cNvPr id="104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4950419" y="4892986"/>
            <a:ext cx="1660523" cy="221716"/>
          </a:xfrm>
          <a:prstGeom prst="roundRect">
            <a:avLst/>
          </a:prstGeom>
          <a:gradFill flip="none" rotWithShape="1">
            <a:gsLst>
              <a:gs pos="0">
                <a:srgbClr val="1C8CA1">
                  <a:tint val="66000"/>
                  <a:satMod val="160000"/>
                </a:srgbClr>
              </a:gs>
              <a:gs pos="50000">
                <a:srgbClr val="1C8CA1">
                  <a:tint val="44500"/>
                  <a:satMod val="160000"/>
                </a:srgbClr>
              </a:gs>
              <a:gs pos="100000">
                <a:srgbClr val="1C8CA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endParaRPr lang="ar-SA" sz="1067" b="1" kern="0" dirty="0">
              <a:solidFill>
                <a:srgbClr val="3779AF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  <a:sym typeface="Arial"/>
            </a:endParaRPr>
          </a:p>
          <a:p>
            <a:pPr algn="ctr" defTabSz="1219170">
              <a:lnSpc>
                <a:spcPct val="50000"/>
              </a:lnSpc>
              <a:buClr>
                <a:srgbClr val="000000"/>
              </a:buClr>
            </a:pPr>
            <a:r>
              <a:rPr lang="ar-SA" sz="1200" b="1" kern="0" dirty="0">
                <a:solidFill>
                  <a:srgbClr val="3779AF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  <a:sym typeface="Arial"/>
              </a:rPr>
              <a:t>مجموعات التركيز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C81819B0-2364-5814-26C3-C0582A969409}"/>
              </a:ext>
            </a:extLst>
          </p:cNvPr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pic>
        <p:nvPicPr>
          <p:cNvPr id="4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0F999E45-DE28-5328-967E-75199CAF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5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CE5AEF-C93B-22C9-B439-81F22D5C7980}"/>
              </a:ext>
            </a:extLst>
          </p:cNvPr>
          <p:cNvSpPr/>
          <p:nvPr/>
        </p:nvSpPr>
        <p:spPr>
          <a:xfrm>
            <a:off x="7351594" y="2281780"/>
            <a:ext cx="2379319" cy="274795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919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الدعم</a:t>
            </a:r>
            <a:r>
              <a:rPr lang="ar-SA" sz="1504" dirty="0">
                <a:solidFill>
                  <a:schemeClr val="bg1"/>
                </a:solidFill>
              </a:rPr>
              <a:t> </a:t>
            </a:r>
            <a:r>
              <a:rPr lang="ar-SA" sz="919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المركزي</a:t>
            </a:r>
            <a:r>
              <a:rPr lang="ar-SA" sz="1504" dirty="0">
                <a:solidFill>
                  <a:schemeClr val="bg1"/>
                </a:solidFill>
              </a:rPr>
              <a:t> </a:t>
            </a:r>
            <a:r>
              <a:rPr lang="ar-SA" sz="919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(التوجيه التنازلي )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57D28C8-5B58-5582-D65A-BA591886E250}"/>
              </a:ext>
            </a:extLst>
          </p:cNvPr>
          <p:cNvSpPr/>
          <p:nvPr/>
        </p:nvSpPr>
        <p:spPr>
          <a:xfrm rot="16200000">
            <a:off x="634324" y="4135072"/>
            <a:ext cx="2379320" cy="4012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1003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ضبط الجودة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3767718-C5FB-562D-E2A5-4DE6DD34CB4F}"/>
              </a:ext>
            </a:extLst>
          </p:cNvPr>
          <p:cNvSpPr/>
          <p:nvPr/>
        </p:nvSpPr>
        <p:spPr>
          <a:xfrm>
            <a:off x="2437951" y="691838"/>
            <a:ext cx="7093650" cy="589505"/>
          </a:xfrm>
          <a:prstGeom prst="roundRect">
            <a:avLst>
              <a:gd name="adj" fmla="val 25641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(المنطلقات) : رؤية 2030- برنامج تنمية القدرات البشرية – الدليل التنظيمي لإدارة التعليم العامة – الدليل الإجرائي لإدارات التعليم – وثيقة التشكيلات الإشرافية – دليل التقويم المدرسي- الأدلة التنظيمية لبرامج الموهوبين.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7602B5C-2148-743E-ABAA-B0A0729C3FB0}"/>
              </a:ext>
            </a:extLst>
          </p:cNvPr>
          <p:cNvSpPr/>
          <p:nvPr/>
        </p:nvSpPr>
        <p:spPr>
          <a:xfrm>
            <a:off x="5150597" y="1444605"/>
            <a:ext cx="1668361" cy="222762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إدارة تنمية القدرات</a:t>
            </a:r>
          </a:p>
        </p:txBody>
      </p:sp>
      <p:sp>
        <p:nvSpPr>
          <p:cNvPr id="21" name="سهم: لليمين 20">
            <a:extLst>
              <a:ext uri="{FF2B5EF4-FFF2-40B4-BE49-F238E27FC236}">
                <a16:creationId xmlns:a16="http://schemas.microsoft.com/office/drawing/2014/main" id="{33927B00-8591-781A-EF44-808D98514DEB}"/>
              </a:ext>
            </a:extLst>
          </p:cNvPr>
          <p:cNvSpPr/>
          <p:nvPr/>
        </p:nvSpPr>
        <p:spPr>
          <a:xfrm rot="5400000">
            <a:off x="5930602" y="1632719"/>
            <a:ext cx="135830" cy="23347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F8872DC-D53F-F7F4-CC5A-55793BF9A9AF}"/>
              </a:ext>
            </a:extLst>
          </p:cNvPr>
          <p:cNvSpPr/>
          <p:nvPr/>
        </p:nvSpPr>
        <p:spPr>
          <a:xfrm>
            <a:off x="5157300" y="1855025"/>
            <a:ext cx="1668361" cy="2227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919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قسم الموهوبين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EBFBFBF3-82EF-F3D7-CAC1-6E5E2013D723}"/>
              </a:ext>
            </a:extLst>
          </p:cNvPr>
          <p:cNvSpPr/>
          <p:nvPr/>
        </p:nvSpPr>
        <p:spPr>
          <a:xfrm>
            <a:off x="8150707" y="3876103"/>
            <a:ext cx="1666076" cy="418321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لجان قسم رعاية الموهوبين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6357DCB3-348D-3520-5196-5AAF72AB4FD9}"/>
              </a:ext>
            </a:extLst>
          </p:cNvPr>
          <p:cNvSpPr/>
          <p:nvPr/>
        </p:nvSpPr>
        <p:spPr>
          <a:xfrm>
            <a:off x="8111898" y="4466638"/>
            <a:ext cx="1666076" cy="418321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مشرف رعاية الموهوبين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A3728D60-9067-D2B7-3990-F412EA210BCB}"/>
              </a:ext>
            </a:extLst>
          </p:cNvPr>
          <p:cNvSpPr/>
          <p:nvPr/>
        </p:nvSpPr>
        <p:spPr>
          <a:xfrm>
            <a:off x="7872767" y="5046268"/>
            <a:ext cx="2254341" cy="357223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المدرسة (لجنة التميز – لجنة رعاية</a:t>
            </a:r>
          </a:p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الموهوبين – اللجنة العلمية)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84463493-AD20-0D46-C4DE-F5150F11F95F}"/>
              </a:ext>
            </a:extLst>
          </p:cNvPr>
          <p:cNvSpPr/>
          <p:nvPr/>
        </p:nvSpPr>
        <p:spPr>
          <a:xfrm>
            <a:off x="8166899" y="5567927"/>
            <a:ext cx="1666076" cy="352542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معلم الموهوبين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9069A59D-877C-2FA3-78DB-EB07588470AE}"/>
              </a:ext>
            </a:extLst>
          </p:cNvPr>
          <p:cNvSpPr/>
          <p:nvPr/>
        </p:nvSpPr>
        <p:spPr>
          <a:xfrm>
            <a:off x="8166899" y="6124315"/>
            <a:ext cx="1666076" cy="418321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(طالب موهوب منافس عالمياً)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C4646022-9E4F-27D2-1597-2176B92F6657}"/>
              </a:ext>
            </a:extLst>
          </p:cNvPr>
          <p:cNvSpPr/>
          <p:nvPr/>
        </p:nvSpPr>
        <p:spPr>
          <a:xfrm>
            <a:off x="5827261" y="3974277"/>
            <a:ext cx="2110582" cy="846762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43260" indent="-1432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مهام ومسؤوليات قسم الموهوبين </a:t>
            </a:r>
          </a:p>
          <a:p>
            <a:pPr marL="143260" indent="-14326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مؤشرات الأداء لقسم الموهوبين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DF8A1419-6A82-E72E-69F8-E8AFE6826257}"/>
              </a:ext>
            </a:extLst>
          </p:cNvPr>
          <p:cNvSpPr/>
          <p:nvPr/>
        </p:nvSpPr>
        <p:spPr>
          <a:xfrm>
            <a:off x="6465890" y="5772183"/>
            <a:ext cx="1479787" cy="585430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برامج رعاية الموهوبين</a:t>
            </a: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4696F9F4-2ABE-A0AA-3EB1-6E5A4121D59B}"/>
              </a:ext>
            </a:extLst>
          </p:cNvPr>
          <p:cNvSpPr/>
          <p:nvPr/>
        </p:nvSpPr>
        <p:spPr>
          <a:xfrm>
            <a:off x="2396094" y="4703774"/>
            <a:ext cx="1618795" cy="5562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مؤشرات أداء المدرسة </a:t>
            </a:r>
          </a:p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في رعاية الموهوبين</a:t>
            </a:r>
          </a:p>
        </p:txBody>
      </p:sp>
      <p:sp>
        <p:nvSpPr>
          <p:cNvPr id="48" name="سهم: لليمين 47">
            <a:extLst>
              <a:ext uri="{FF2B5EF4-FFF2-40B4-BE49-F238E27FC236}">
                <a16:creationId xmlns:a16="http://schemas.microsoft.com/office/drawing/2014/main" id="{43743031-A2B3-A0C6-0577-5F7AD3A38A11}"/>
              </a:ext>
            </a:extLst>
          </p:cNvPr>
          <p:cNvSpPr/>
          <p:nvPr/>
        </p:nvSpPr>
        <p:spPr>
          <a:xfrm rot="16200000" flipV="1">
            <a:off x="3110123" y="3211859"/>
            <a:ext cx="175951" cy="2265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72374E36-E6A4-2F00-B881-4A593651810A}"/>
              </a:ext>
            </a:extLst>
          </p:cNvPr>
          <p:cNvSpPr/>
          <p:nvPr/>
        </p:nvSpPr>
        <p:spPr>
          <a:xfrm>
            <a:off x="2375217" y="3903702"/>
            <a:ext cx="1618795" cy="584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المدرسة </a:t>
            </a:r>
          </a:p>
          <a:p>
            <a:pPr algn="ctr"/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(لجنة التميز – لجنة رعاية </a:t>
            </a:r>
          </a:p>
          <a:p>
            <a:pPr algn="ctr"/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الموهوبين – اللجنة العلمية)</a:t>
            </a: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8D2DE1A-177A-85B5-974B-6124B7B02FCA}"/>
              </a:ext>
            </a:extLst>
          </p:cNvPr>
          <p:cNvSpPr/>
          <p:nvPr/>
        </p:nvSpPr>
        <p:spPr>
          <a:xfrm>
            <a:off x="2378458" y="3427700"/>
            <a:ext cx="1618795" cy="274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برامج الموهوبين</a:t>
            </a: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49CD30BE-81CB-E360-BCDB-B528C3D61A09}"/>
              </a:ext>
            </a:extLst>
          </p:cNvPr>
          <p:cNvSpPr/>
          <p:nvPr/>
        </p:nvSpPr>
        <p:spPr>
          <a:xfrm>
            <a:off x="2378458" y="2789056"/>
            <a:ext cx="1618795" cy="4374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(طالب موهوب منافس عالمياً)</a:t>
            </a: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C1A8B43-34B8-D48C-7285-C7C30A5B75FF}"/>
              </a:ext>
            </a:extLst>
          </p:cNvPr>
          <p:cNvSpPr/>
          <p:nvPr/>
        </p:nvSpPr>
        <p:spPr>
          <a:xfrm>
            <a:off x="4177286" y="3697828"/>
            <a:ext cx="1062364" cy="5528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معلم الموهوبين</a:t>
            </a:r>
          </a:p>
        </p:txBody>
      </p:sp>
      <p:sp>
        <p:nvSpPr>
          <p:cNvPr id="61" name="سهم: لليمين 60">
            <a:extLst>
              <a:ext uri="{FF2B5EF4-FFF2-40B4-BE49-F238E27FC236}">
                <a16:creationId xmlns:a16="http://schemas.microsoft.com/office/drawing/2014/main" id="{B7C51140-81C7-27C9-98C8-FCCACF8C551F}"/>
              </a:ext>
            </a:extLst>
          </p:cNvPr>
          <p:cNvSpPr/>
          <p:nvPr/>
        </p:nvSpPr>
        <p:spPr>
          <a:xfrm rot="16200000" flipV="1">
            <a:off x="3106228" y="3685408"/>
            <a:ext cx="175951" cy="2265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62" name="سهم: لليمين 61">
            <a:extLst>
              <a:ext uri="{FF2B5EF4-FFF2-40B4-BE49-F238E27FC236}">
                <a16:creationId xmlns:a16="http://schemas.microsoft.com/office/drawing/2014/main" id="{F558F3C0-1E0C-8BDE-32B2-30A5CA9112B9}"/>
              </a:ext>
            </a:extLst>
          </p:cNvPr>
          <p:cNvSpPr/>
          <p:nvPr/>
        </p:nvSpPr>
        <p:spPr>
          <a:xfrm rot="16200000" flipV="1">
            <a:off x="3128963" y="4484215"/>
            <a:ext cx="175951" cy="2265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131" name="قوس كبير أيمن 130">
            <a:extLst>
              <a:ext uri="{FF2B5EF4-FFF2-40B4-BE49-F238E27FC236}">
                <a16:creationId xmlns:a16="http://schemas.microsoft.com/office/drawing/2014/main" id="{1235BB41-A488-A76A-EE51-B4AF1B74D101}"/>
              </a:ext>
            </a:extLst>
          </p:cNvPr>
          <p:cNvSpPr/>
          <p:nvPr/>
        </p:nvSpPr>
        <p:spPr>
          <a:xfrm>
            <a:off x="3998587" y="3594219"/>
            <a:ext cx="180759" cy="671458"/>
          </a:xfrm>
          <a:prstGeom prst="rightBrac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/>
          </a:p>
        </p:txBody>
      </p:sp>
      <p:sp>
        <p:nvSpPr>
          <p:cNvPr id="132" name="قوس كبير أيمن 131">
            <a:extLst>
              <a:ext uri="{FF2B5EF4-FFF2-40B4-BE49-F238E27FC236}">
                <a16:creationId xmlns:a16="http://schemas.microsoft.com/office/drawing/2014/main" id="{B190D2BD-8D78-99DB-89A3-816F9B8543DF}"/>
              </a:ext>
            </a:extLst>
          </p:cNvPr>
          <p:cNvSpPr/>
          <p:nvPr/>
        </p:nvSpPr>
        <p:spPr>
          <a:xfrm flipH="1">
            <a:off x="7945678" y="4041011"/>
            <a:ext cx="189359" cy="679043"/>
          </a:xfrm>
          <a:prstGeom prst="rightBrace">
            <a:avLst/>
          </a:prstGeom>
          <a:noFill/>
          <a:ln>
            <a:solidFill>
              <a:srgbClr val="1692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>
              <a:solidFill>
                <a:schemeClr val="bg1"/>
              </a:solidFill>
            </a:endParaRPr>
          </a:p>
        </p:txBody>
      </p:sp>
      <p:sp>
        <p:nvSpPr>
          <p:cNvPr id="133" name="قوس كبير أيمن 132">
            <a:extLst>
              <a:ext uri="{FF2B5EF4-FFF2-40B4-BE49-F238E27FC236}">
                <a16:creationId xmlns:a16="http://schemas.microsoft.com/office/drawing/2014/main" id="{12B35961-153D-D41F-EA25-316DFB475AAC}"/>
              </a:ext>
            </a:extLst>
          </p:cNvPr>
          <p:cNvSpPr/>
          <p:nvPr/>
        </p:nvSpPr>
        <p:spPr>
          <a:xfrm flipH="1">
            <a:off x="7945677" y="5741973"/>
            <a:ext cx="191978" cy="679043"/>
          </a:xfrm>
          <a:prstGeom prst="rightBrace">
            <a:avLst/>
          </a:prstGeom>
          <a:noFill/>
          <a:ln>
            <a:solidFill>
              <a:srgbClr val="1692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>
              <a:solidFill>
                <a:schemeClr val="bg1"/>
              </a:solidFill>
            </a:endParaRPr>
          </a:p>
        </p:txBody>
      </p:sp>
      <p:sp>
        <p:nvSpPr>
          <p:cNvPr id="134" name="قوس كبير أيمن 133">
            <a:extLst>
              <a:ext uri="{FF2B5EF4-FFF2-40B4-BE49-F238E27FC236}">
                <a16:creationId xmlns:a16="http://schemas.microsoft.com/office/drawing/2014/main" id="{97DF1B59-332B-E736-6F42-6C097EADE3F1}"/>
              </a:ext>
            </a:extLst>
          </p:cNvPr>
          <p:cNvSpPr/>
          <p:nvPr/>
        </p:nvSpPr>
        <p:spPr>
          <a:xfrm rot="16200000">
            <a:off x="5989631" y="-684952"/>
            <a:ext cx="172557" cy="5753967"/>
          </a:xfrm>
          <a:prstGeom prst="rightBrace">
            <a:avLst>
              <a:gd name="adj1" fmla="val 36586"/>
              <a:gd name="adj2" fmla="val 50000"/>
            </a:avLst>
          </a:prstGeom>
          <a:noFill/>
          <a:ln>
            <a:solidFill>
              <a:srgbClr val="1692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C61B6A5-5B2D-0ADB-09A3-A1493BC85417}"/>
              </a:ext>
            </a:extLst>
          </p:cNvPr>
          <p:cNvSpPr/>
          <p:nvPr/>
        </p:nvSpPr>
        <p:spPr>
          <a:xfrm>
            <a:off x="2407541" y="5465142"/>
            <a:ext cx="1618795" cy="5092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معايير تقويم الأداء المدرسي</a:t>
            </a:r>
          </a:p>
        </p:txBody>
      </p:sp>
      <p:sp>
        <p:nvSpPr>
          <p:cNvPr id="3" name="سهم: لليمين 2">
            <a:extLst>
              <a:ext uri="{FF2B5EF4-FFF2-40B4-BE49-F238E27FC236}">
                <a16:creationId xmlns:a16="http://schemas.microsoft.com/office/drawing/2014/main" id="{A8332423-B9CB-EBD8-21E1-08112FDF8BF2}"/>
              </a:ext>
            </a:extLst>
          </p:cNvPr>
          <p:cNvSpPr/>
          <p:nvPr/>
        </p:nvSpPr>
        <p:spPr>
          <a:xfrm rot="16200000" flipV="1">
            <a:off x="3128963" y="5250615"/>
            <a:ext cx="175951" cy="2265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7" name="قوس كبير أيمن 6">
            <a:extLst>
              <a:ext uri="{FF2B5EF4-FFF2-40B4-BE49-F238E27FC236}">
                <a16:creationId xmlns:a16="http://schemas.microsoft.com/office/drawing/2014/main" id="{504804AE-F699-E2D0-489B-38FDBA0990A5}"/>
              </a:ext>
            </a:extLst>
          </p:cNvPr>
          <p:cNvSpPr/>
          <p:nvPr/>
        </p:nvSpPr>
        <p:spPr>
          <a:xfrm rot="16200000">
            <a:off x="8423312" y="1675015"/>
            <a:ext cx="235896" cy="2002584"/>
          </a:xfrm>
          <a:prstGeom prst="rightBrace">
            <a:avLst>
              <a:gd name="adj1" fmla="val 36586"/>
              <a:gd name="adj2" fmla="val 50000"/>
            </a:avLst>
          </a:prstGeom>
          <a:noFill/>
          <a:ln>
            <a:solidFill>
              <a:srgbClr val="1692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2312FB2-0A6F-A7B5-F809-6C17CB0C7282}"/>
              </a:ext>
            </a:extLst>
          </p:cNvPr>
          <p:cNvSpPr/>
          <p:nvPr/>
        </p:nvSpPr>
        <p:spPr>
          <a:xfrm>
            <a:off x="8541259" y="2796396"/>
            <a:ext cx="1834330" cy="429805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الدعم الكامل</a:t>
            </a:r>
          </a:p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(مدارس مرحلة التهيئة والانطلاق)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46F33EB-08D1-2410-1D86-3096AA11E9AD}"/>
              </a:ext>
            </a:extLst>
          </p:cNvPr>
          <p:cNvSpPr/>
          <p:nvPr/>
        </p:nvSpPr>
        <p:spPr>
          <a:xfrm>
            <a:off x="6428436" y="2775435"/>
            <a:ext cx="2002584" cy="429805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الدعم الجزئي</a:t>
            </a:r>
          </a:p>
          <a:p>
            <a:pPr algn="ctr"/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(مدارس التقدم والتميز حسب الاحتياج)</a:t>
            </a:r>
          </a:p>
        </p:txBody>
      </p:sp>
      <p:sp>
        <p:nvSpPr>
          <p:cNvPr id="11" name="قوس كبير أيمن 10">
            <a:extLst>
              <a:ext uri="{FF2B5EF4-FFF2-40B4-BE49-F238E27FC236}">
                <a16:creationId xmlns:a16="http://schemas.microsoft.com/office/drawing/2014/main" id="{3C4E85B6-8BC0-F3DE-015C-8F862B56FDEB}"/>
              </a:ext>
            </a:extLst>
          </p:cNvPr>
          <p:cNvSpPr/>
          <p:nvPr/>
        </p:nvSpPr>
        <p:spPr>
          <a:xfrm rot="5400000" flipV="1">
            <a:off x="8423311" y="2323118"/>
            <a:ext cx="235896" cy="2002584"/>
          </a:xfrm>
          <a:prstGeom prst="rightBrace">
            <a:avLst>
              <a:gd name="adj1" fmla="val 36586"/>
              <a:gd name="adj2" fmla="val 50000"/>
            </a:avLst>
          </a:prstGeom>
          <a:noFill/>
          <a:ln>
            <a:solidFill>
              <a:srgbClr val="1692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>
              <a:solidFill>
                <a:schemeClr val="bg1"/>
              </a:solidFill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521B8B4-10DC-F9AB-DE3C-E3AD958BA522}"/>
              </a:ext>
            </a:extLst>
          </p:cNvPr>
          <p:cNvSpPr/>
          <p:nvPr/>
        </p:nvSpPr>
        <p:spPr>
          <a:xfrm>
            <a:off x="6705760" y="3445069"/>
            <a:ext cx="3450518" cy="281747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836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مؤشرات أداء المدرسة في رعاية الموهوبين</a:t>
            </a:r>
          </a:p>
        </p:txBody>
      </p:sp>
      <p:sp>
        <p:nvSpPr>
          <p:cNvPr id="13" name="سهم: لليمين 12">
            <a:extLst>
              <a:ext uri="{FF2B5EF4-FFF2-40B4-BE49-F238E27FC236}">
                <a16:creationId xmlns:a16="http://schemas.microsoft.com/office/drawing/2014/main" id="{9760F39E-4DD4-52BC-2A51-BE2D6947E9E5}"/>
              </a:ext>
            </a:extLst>
          </p:cNvPr>
          <p:cNvSpPr/>
          <p:nvPr/>
        </p:nvSpPr>
        <p:spPr>
          <a:xfrm rot="5400000">
            <a:off x="8873768" y="4256201"/>
            <a:ext cx="150435" cy="225098"/>
          </a:xfrm>
          <a:prstGeom prst="rightArrow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bg1"/>
              </a:solidFill>
            </a:endParaRPr>
          </a:p>
        </p:txBody>
      </p:sp>
      <p:sp>
        <p:nvSpPr>
          <p:cNvPr id="18" name="سهم: لليمين 17">
            <a:extLst>
              <a:ext uri="{FF2B5EF4-FFF2-40B4-BE49-F238E27FC236}">
                <a16:creationId xmlns:a16="http://schemas.microsoft.com/office/drawing/2014/main" id="{0F47AE4B-A737-239B-C52E-98814ADD3E50}"/>
              </a:ext>
            </a:extLst>
          </p:cNvPr>
          <p:cNvSpPr/>
          <p:nvPr/>
        </p:nvSpPr>
        <p:spPr>
          <a:xfrm rot="5400000">
            <a:off x="8924719" y="5377034"/>
            <a:ext cx="150435" cy="225098"/>
          </a:xfrm>
          <a:prstGeom prst="rightArrow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bg1"/>
              </a:solidFill>
            </a:endParaRPr>
          </a:p>
        </p:txBody>
      </p:sp>
      <p:sp>
        <p:nvSpPr>
          <p:cNvPr id="20" name="سهم: لليمين 19">
            <a:extLst>
              <a:ext uri="{FF2B5EF4-FFF2-40B4-BE49-F238E27FC236}">
                <a16:creationId xmlns:a16="http://schemas.microsoft.com/office/drawing/2014/main" id="{7A85A522-EF2E-1A1E-3366-9A045D5E48F4}"/>
              </a:ext>
            </a:extLst>
          </p:cNvPr>
          <p:cNvSpPr/>
          <p:nvPr/>
        </p:nvSpPr>
        <p:spPr>
          <a:xfrm rot="5400000">
            <a:off x="8924846" y="5927712"/>
            <a:ext cx="174561" cy="189360"/>
          </a:xfrm>
          <a:prstGeom prst="rightArrow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bg1"/>
              </a:solidFill>
            </a:endParaRPr>
          </a:p>
        </p:txBody>
      </p:sp>
      <p:sp>
        <p:nvSpPr>
          <p:cNvPr id="22" name="تمرير: أفقي 21">
            <a:extLst>
              <a:ext uri="{FF2B5EF4-FFF2-40B4-BE49-F238E27FC236}">
                <a16:creationId xmlns:a16="http://schemas.microsoft.com/office/drawing/2014/main" id="{541F77CE-FF7E-D4A8-6E79-3CF07AA772C6}"/>
              </a:ext>
            </a:extLst>
          </p:cNvPr>
          <p:cNvSpPr/>
          <p:nvPr/>
        </p:nvSpPr>
        <p:spPr>
          <a:xfrm>
            <a:off x="4628166" y="224306"/>
            <a:ext cx="2723428" cy="369901"/>
          </a:xfrm>
          <a:prstGeom prst="horizontalScroll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1003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نموذج الدعم والتمكين</a:t>
            </a:r>
          </a:p>
        </p:txBody>
      </p:sp>
      <p:sp>
        <p:nvSpPr>
          <p:cNvPr id="24" name="سهم: لليمين 23">
            <a:extLst>
              <a:ext uri="{FF2B5EF4-FFF2-40B4-BE49-F238E27FC236}">
                <a16:creationId xmlns:a16="http://schemas.microsoft.com/office/drawing/2014/main" id="{9230165A-026A-38C0-CD9D-17DEF7A9C288}"/>
              </a:ext>
            </a:extLst>
          </p:cNvPr>
          <p:cNvSpPr/>
          <p:nvPr/>
        </p:nvSpPr>
        <p:spPr>
          <a:xfrm rot="5400000">
            <a:off x="5944919" y="508479"/>
            <a:ext cx="98820" cy="22509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26" name="سهم: لليمين 25">
            <a:extLst>
              <a:ext uri="{FF2B5EF4-FFF2-40B4-BE49-F238E27FC236}">
                <a16:creationId xmlns:a16="http://schemas.microsoft.com/office/drawing/2014/main" id="{2850EFF7-EA00-F990-7EC7-8E52E9BB375A}"/>
              </a:ext>
            </a:extLst>
          </p:cNvPr>
          <p:cNvSpPr/>
          <p:nvPr/>
        </p:nvSpPr>
        <p:spPr>
          <a:xfrm rot="5400000">
            <a:off x="5944919" y="1241399"/>
            <a:ext cx="98820" cy="225098"/>
          </a:xfrm>
          <a:prstGeom prst="rightArrow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9397F86F-EB97-902A-39EF-CDFBCE1BCAF4}"/>
              </a:ext>
            </a:extLst>
          </p:cNvPr>
          <p:cNvSpPr/>
          <p:nvPr/>
        </p:nvSpPr>
        <p:spPr>
          <a:xfrm>
            <a:off x="2140549" y="2313079"/>
            <a:ext cx="2379319" cy="274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919" dirty="0">
                <a:solidFill>
                  <a:schemeClr val="tx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تمكين المدرسة (التنسيق التصاعدي)</a:t>
            </a:r>
          </a:p>
        </p:txBody>
      </p:sp>
      <p:sp>
        <p:nvSpPr>
          <p:cNvPr id="30" name="سهم: لليمين 29">
            <a:extLst>
              <a:ext uri="{FF2B5EF4-FFF2-40B4-BE49-F238E27FC236}">
                <a16:creationId xmlns:a16="http://schemas.microsoft.com/office/drawing/2014/main" id="{29BB0931-9402-A44E-0209-42DA027C89CA}"/>
              </a:ext>
            </a:extLst>
          </p:cNvPr>
          <p:cNvSpPr/>
          <p:nvPr/>
        </p:nvSpPr>
        <p:spPr>
          <a:xfrm rot="16200000" flipV="1">
            <a:off x="3096639" y="2564748"/>
            <a:ext cx="175951" cy="2265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tx1"/>
              </a:solidFill>
            </a:endParaRPr>
          </a:p>
        </p:txBody>
      </p:sp>
      <p:sp>
        <p:nvSpPr>
          <p:cNvPr id="31" name="قوس كبير أيمن 30">
            <a:extLst>
              <a:ext uri="{FF2B5EF4-FFF2-40B4-BE49-F238E27FC236}">
                <a16:creationId xmlns:a16="http://schemas.microsoft.com/office/drawing/2014/main" id="{AD91E443-B8E8-C9AB-4646-2C12EAF12D87}"/>
              </a:ext>
            </a:extLst>
          </p:cNvPr>
          <p:cNvSpPr/>
          <p:nvPr/>
        </p:nvSpPr>
        <p:spPr>
          <a:xfrm rot="10800000" flipV="1">
            <a:off x="2064893" y="2942931"/>
            <a:ext cx="317913" cy="2871104"/>
          </a:xfrm>
          <a:prstGeom prst="rightBrace">
            <a:avLst>
              <a:gd name="adj1" fmla="val 36586"/>
              <a:gd name="adj2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2CF352C9-504C-E0B3-B7AF-9F6733138F47}"/>
              </a:ext>
            </a:extLst>
          </p:cNvPr>
          <p:cNvSpPr/>
          <p:nvPr/>
        </p:nvSpPr>
        <p:spPr>
          <a:xfrm rot="5400000" flipH="1">
            <a:off x="9548405" y="4781859"/>
            <a:ext cx="2379320" cy="401277"/>
          </a:xfrm>
          <a:prstGeom prst="roundRect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50000"/>
              </a:lnSpc>
            </a:pPr>
            <a:r>
              <a:rPr lang="ar-SA" sz="1003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ضبط الجودة</a:t>
            </a:r>
          </a:p>
        </p:txBody>
      </p:sp>
      <p:sp>
        <p:nvSpPr>
          <p:cNvPr id="34" name="قوس كبير أيمن 33">
            <a:extLst>
              <a:ext uri="{FF2B5EF4-FFF2-40B4-BE49-F238E27FC236}">
                <a16:creationId xmlns:a16="http://schemas.microsoft.com/office/drawing/2014/main" id="{EE60A242-9D09-5D1F-1E7E-37B55154B78C}"/>
              </a:ext>
            </a:extLst>
          </p:cNvPr>
          <p:cNvSpPr/>
          <p:nvPr/>
        </p:nvSpPr>
        <p:spPr>
          <a:xfrm rot="10800000" flipH="1" flipV="1">
            <a:off x="10183697" y="3537140"/>
            <a:ext cx="317913" cy="2871104"/>
          </a:xfrm>
          <a:prstGeom prst="rightBrace">
            <a:avLst>
              <a:gd name="adj1" fmla="val 36586"/>
              <a:gd name="adj2" fmla="val 50000"/>
            </a:avLst>
          </a:prstGeom>
          <a:noFill/>
          <a:ln>
            <a:solidFill>
              <a:srgbClr val="16928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4">
              <a:solidFill>
                <a:schemeClr val="bg1"/>
              </a:solidFill>
            </a:endParaRPr>
          </a:p>
        </p:txBody>
      </p:sp>
      <p:sp>
        <p:nvSpPr>
          <p:cNvPr id="36" name="سهم: لليمين 35">
            <a:extLst>
              <a:ext uri="{FF2B5EF4-FFF2-40B4-BE49-F238E27FC236}">
                <a16:creationId xmlns:a16="http://schemas.microsoft.com/office/drawing/2014/main" id="{D8867FB1-74EA-E282-8718-AEB676D97B5B}"/>
              </a:ext>
            </a:extLst>
          </p:cNvPr>
          <p:cNvSpPr/>
          <p:nvPr/>
        </p:nvSpPr>
        <p:spPr>
          <a:xfrm rot="5400000">
            <a:off x="8908528" y="4852854"/>
            <a:ext cx="150435" cy="225098"/>
          </a:xfrm>
          <a:prstGeom prst="rightArrow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bg1"/>
              </a:solidFill>
            </a:endParaRPr>
          </a:p>
        </p:txBody>
      </p:sp>
      <p:sp>
        <p:nvSpPr>
          <p:cNvPr id="38" name="سهم: لليمين 37">
            <a:extLst>
              <a:ext uri="{FF2B5EF4-FFF2-40B4-BE49-F238E27FC236}">
                <a16:creationId xmlns:a16="http://schemas.microsoft.com/office/drawing/2014/main" id="{5829DA78-0DAC-4741-FD34-62E6E82BBFC6}"/>
              </a:ext>
            </a:extLst>
          </p:cNvPr>
          <p:cNvSpPr/>
          <p:nvPr/>
        </p:nvSpPr>
        <p:spPr>
          <a:xfrm rot="5400000">
            <a:off x="8882501" y="3690047"/>
            <a:ext cx="150435" cy="225098"/>
          </a:xfrm>
          <a:prstGeom prst="rightArrow">
            <a:avLst/>
          </a:prstGeom>
          <a:solidFill>
            <a:srgbClr val="16928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36" dirty="0">
              <a:solidFill>
                <a:schemeClr val="bg1"/>
              </a:solidFill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79921747-B3C8-C9B5-BD73-12329949033E}"/>
              </a:ext>
            </a:extLst>
          </p:cNvPr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9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566C7CCF-6278-36ED-8FAC-93EF0503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2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6299201" y="419064"/>
            <a:ext cx="5995671" cy="6464336"/>
          </a:xfrm>
          <a:custGeom>
            <a:avLst/>
            <a:gdLst/>
            <a:ahLst/>
            <a:cxnLst/>
            <a:rect l="l" t="t" r="r" b="b"/>
            <a:pathLst>
              <a:path w="8993507" h="9696504">
                <a:moveTo>
                  <a:pt x="8993507" y="0"/>
                </a:moveTo>
                <a:lnTo>
                  <a:pt x="0" y="0"/>
                </a:lnTo>
                <a:lnTo>
                  <a:pt x="0" y="9696504"/>
                </a:lnTo>
                <a:lnTo>
                  <a:pt x="8993507" y="9696504"/>
                </a:lnTo>
                <a:lnTo>
                  <a:pt x="8993507" y="0"/>
                </a:lnTo>
                <a:close/>
              </a:path>
            </a:pathLst>
          </a:custGeom>
          <a:blipFill>
            <a:blip r:embed="rId2">
              <a:alphaModFix amt="2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9" name="Group 9"/>
          <p:cNvGrpSpPr/>
          <p:nvPr/>
        </p:nvGrpSpPr>
        <p:grpSpPr>
          <a:xfrm>
            <a:off x="0" y="1363083"/>
            <a:ext cx="12192000" cy="967547"/>
            <a:chOff x="0" y="0"/>
            <a:chExt cx="5328356" cy="3822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28355" cy="382241"/>
            </a:xfrm>
            <a:custGeom>
              <a:avLst/>
              <a:gdLst/>
              <a:ahLst/>
              <a:cxnLst/>
              <a:rect l="l" t="t" r="r" b="b"/>
              <a:pathLst>
                <a:path w="5328355" h="382241">
                  <a:moveTo>
                    <a:pt x="0" y="0"/>
                  </a:moveTo>
                  <a:lnTo>
                    <a:pt x="5328355" y="0"/>
                  </a:lnTo>
                  <a:lnTo>
                    <a:pt x="5328355" y="382241"/>
                  </a:lnTo>
                  <a:lnTo>
                    <a:pt x="0" y="382241"/>
                  </a:lnTo>
                  <a:close/>
                </a:path>
              </a:pathLst>
            </a:custGeom>
            <a:solidFill>
              <a:srgbClr val="146C70"/>
            </a:solid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328356" cy="4203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9558B155-9C3C-3B47-2E26-36C0D72613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83" y="1797491"/>
            <a:ext cx="9014930" cy="566562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6A76B2-77FF-96F0-0208-77DE4B5B47A2}"/>
              </a:ext>
            </a:extLst>
          </p:cNvPr>
          <p:cNvSpPr txBox="1"/>
          <p:nvPr/>
        </p:nvSpPr>
        <p:spPr>
          <a:xfrm>
            <a:off x="2955604" y="1559289"/>
            <a:ext cx="615070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667" dirty="0">
                <a:solidFill>
                  <a:schemeClr val="bg1"/>
                </a:solidFill>
                <a:latin typeface="GE Dinar Two Medium" panose="020A0503020102020204" pitchFamily="18" charset="-78"/>
                <a:ea typeface="GE Dinar Two Medium" panose="020A0503020102020204" pitchFamily="18" charset="-78"/>
                <a:cs typeface="GE Dinar Two Medium" panose="020A0503020102020204" pitchFamily="18" charset="-78"/>
              </a:rPr>
              <a:t>النموذج الإشرافـــــي باختصــــــار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335CF4B-6763-C9B4-5ED3-5DADFBB0C8EE}"/>
              </a:ext>
            </a:extLst>
          </p:cNvPr>
          <p:cNvSpPr txBox="1"/>
          <p:nvPr/>
        </p:nvSpPr>
        <p:spPr>
          <a:xfrm>
            <a:off x="2828705" y="5842000"/>
            <a:ext cx="1596859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159AC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80</a:t>
            </a:r>
            <a:r>
              <a:rPr lang="ar-SA" sz="2400" dirty="0">
                <a:solidFill>
                  <a:srgbClr val="5159AC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%</a:t>
            </a:r>
          </a:p>
          <a:p>
            <a:pPr algn="ctr"/>
            <a:r>
              <a:rPr lang="ar-SA" sz="1867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تدريــــــس </a:t>
            </a:r>
            <a:endParaRPr lang="en-US" sz="1867" dirty="0"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1A2B3AB-B66E-C76D-0A81-3A21F06DA1FE}"/>
              </a:ext>
            </a:extLst>
          </p:cNvPr>
          <p:cNvSpPr txBox="1"/>
          <p:nvPr/>
        </p:nvSpPr>
        <p:spPr>
          <a:xfrm>
            <a:off x="4594723" y="5852160"/>
            <a:ext cx="287247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>
                <a:solidFill>
                  <a:srgbClr val="507CAB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10%</a:t>
            </a:r>
          </a:p>
          <a:p>
            <a:pPr algn="ctr" rtl="1"/>
            <a:r>
              <a:rPr lang="ar-SA" sz="1867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أنشطة لاصفية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D8B8B04-29F3-0483-EA7E-C3DB6C5C2F85}"/>
              </a:ext>
            </a:extLst>
          </p:cNvPr>
          <p:cNvSpPr txBox="1"/>
          <p:nvPr/>
        </p:nvSpPr>
        <p:spPr>
          <a:xfrm>
            <a:off x="6611480" y="5857240"/>
            <a:ext cx="3556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solidFill>
                  <a:srgbClr val="14A0C1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10% </a:t>
            </a:r>
            <a:r>
              <a:rPr lang="ar-SA" sz="2400" dirty="0">
                <a:solidFill>
                  <a:srgbClr val="14A0C1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</a:t>
            </a:r>
          </a:p>
          <a:p>
            <a:pPr algn="ctr" rtl="1"/>
            <a:r>
              <a:rPr lang="ar-SA" sz="1867" dirty="0">
                <a:latin typeface="Daytona" panose="020F0502020204030204" pitchFamily="34" charset="0"/>
                <a:cs typeface="DIN Next LT Arabic Black" panose="020B0A03020203050203"/>
              </a:rPr>
              <a:t>توجيه(عمليات إرشادية)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803317C-F207-6EEF-43D6-F074ADEB8709}"/>
              </a:ext>
            </a:extLst>
          </p:cNvPr>
          <p:cNvGrpSpPr/>
          <p:nvPr/>
        </p:nvGrpSpPr>
        <p:grpSpPr>
          <a:xfrm>
            <a:off x="0" y="5889012"/>
            <a:ext cx="2756848" cy="904586"/>
            <a:chOff x="0" y="8833518"/>
            <a:chExt cx="4135272" cy="1356879"/>
          </a:xfrm>
        </p:grpSpPr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27ACF70-C85D-30E4-1785-EB7E57C861AB}"/>
                </a:ext>
              </a:extLst>
            </p:cNvPr>
            <p:cNvSpPr txBox="1"/>
            <p:nvPr/>
          </p:nvSpPr>
          <p:spPr>
            <a:xfrm>
              <a:off x="0" y="9601202"/>
              <a:ext cx="4135272" cy="553998"/>
            </a:xfrm>
            <a:prstGeom prst="rect">
              <a:avLst/>
            </a:prstGeom>
            <a:solidFill>
              <a:srgbClr val="0D6765"/>
            </a:solidFill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27" name="مستطيل: زوايا مستديرة 26">
              <a:extLst>
                <a:ext uri="{FF2B5EF4-FFF2-40B4-BE49-F238E27FC236}">
                  <a16:creationId xmlns:a16="http://schemas.microsoft.com/office/drawing/2014/main" id="{F270B351-09EA-467A-F6F4-575E24F211D1}"/>
                </a:ext>
              </a:extLst>
            </p:cNvPr>
            <p:cNvSpPr/>
            <p:nvPr/>
          </p:nvSpPr>
          <p:spPr>
            <a:xfrm>
              <a:off x="573197" y="8833518"/>
              <a:ext cx="2866035" cy="1356879"/>
            </a:xfrm>
            <a:prstGeom prst="roundRect">
              <a:avLst/>
            </a:prstGeom>
            <a:noFill/>
            <a:ln>
              <a:noFill/>
            </a:ln>
            <a:effectLst>
              <a:glow rad="9017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glow rad="25400">
                      <a:srgbClr val="0D6765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 Next LT Arabic Black" panose="020B0A03020203050203" pitchFamily="34" charset="-78"/>
                  <a:cs typeface="DIN Next LT Arabic Black" panose="020B0A03020203050203" pitchFamily="34" charset="-78"/>
                </a:rPr>
                <a:t>2024</a:t>
              </a:r>
              <a:endParaRPr lang="ar-SA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5400">
                    <a:srgbClr val="0D676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Next LT Arabic Black" panose="020B0A03020203050203" pitchFamily="34" charset="-78"/>
                <a:cs typeface="DIN Next LT Arabic Black" panose="020B0A03020203050203" pitchFamily="34" charset="-78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6163B11-77E2-C5C3-73D2-56E2D17EA9DC}"/>
              </a:ext>
            </a:extLst>
          </p:cNvPr>
          <p:cNvGrpSpPr/>
          <p:nvPr/>
        </p:nvGrpSpPr>
        <p:grpSpPr>
          <a:xfrm>
            <a:off x="3302487" y="3719472"/>
            <a:ext cx="659913" cy="692388"/>
            <a:chOff x="9074639" y="385629"/>
            <a:chExt cx="717121" cy="732274"/>
          </a:xfrm>
        </p:grpSpPr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55839764-3735-1A21-C22E-9AF1FDD6B9A4}"/>
                </a:ext>
              </a:extLst>
            </p:cNvPr>
            <p:cNvGrpSpPr/>
            <p:nvPr/>
          </p:nvGrpSpPr>
          <p:grpSpPr>
            <a:xfrm>
              <a:off x="9074639" y="385629"/>
              <a:ext cx="717121" cy="732274"/>
              <a:chOff x="600" y="38100"/>
              <a:chExt cx="812800" cy="829975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C9985A7C-DC85-FAC8-5541-FA868BB64F8B}"/>
                  </a:ext>
                </a:extLst>
              </p:cNvPr>
              <p:cNvSpPr/>
              <p:nvPr/>
            </p:nvSpPr>
            <p:spPr>
              <a:xfrm>
                <a:off x="600" y="55275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159AC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685C91AD-80D6-7060-CAEF-91A870953D1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079785D4-3565-4D1B-1256-4D2E26A043AA}"/>
                </a:ext>
              </a:extLst>
            </p:cNvPr>
            <p:cNvSpPr txBox="1"/>
            <p:nvPr/>
          </p:nvSpPr>
          <p:spPr>
            <a:xfrm>
              <a:off x="9136180" y="569003"/>
              <a:ext cx="567371" cy="3690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1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10FF9A0-5E7A-B056-25D8-AA4DE9647C57}"/>
              </a:ext>
            </a:extLst>
          </p:cNvPr>
          <p:cNvGrpSpPr/>
          <p:nvPr/>
        </p:nvGrpSpPr>
        <p:grpSpPr>
          <a:xfrm>
            <a:off x="5526791" y="3789048"/>
            <a:ext cx="659913" cy="692388"/>
            <a:chOff x="9074639" y="385629"/>
            <a:chExt cx="717121" cy="732274"/>
          </a:xfrm>
        </p:grpSpPr>
        <p:grpSp>
          <p:nvGrpSpPr>
            <p:cNvPr id="34" name="Group 21">
              <a:extLst>
                <a:ext uri="{FF2B5EF4-FFF2-40B4-BE49-F238E27FC236}">
                  <a16:creationId xmlns:a16="http://schemas.microsoft.com/office/drawing/2014/main" id="{02A905D5-0309-6396-CD60-DE72C11FF667}"/>
                </a:ext>
              </a:extLst>
            </p:cNvPr>
            <p:cNvGrpSpPr/>
            <p:nvPr/>
          </p:nvGrpSpPr>
          <p:grpSpPr>
            <a:xfrm>
              <a:off x="9074639" y="385629"/>
              <a:ext cx="717121" cy="732274"/>
              <a:chOff x="600" y="38100"/>
              <a:chExt cx="812800" cy="829975"/>
            </a:xfrm>
          </p:grpSpPr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BFA585BF-B5BE-84B2-DB9A-71FCE32F1809}"/>
                  </a:ext>
                </a:extLst>
              </p:cNvPr>
              <p:cNvSpPr/>
              <p:nvPr/>
            </p:nvSpPr>
            <p:spPr>
              <a:xfrm>
                <a:off x="600" y="55275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7CAB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id="{D5AE9C30-A30A-B978-053C-C0CCD922517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7351B2A6-A9EA-B545-3E81-8897B5C859A5}"/>
                </a:ext>
              </a:extLst>
            </p:cNvPr>
            <p:cNvSpPr txBox="1"/>
            <p:nvPr/>
          </p:nvSpPr>
          <p:spPr>
            <a:xfrm>
              <a:off x="9136180" y="569003"/>
              <a:ext cx="567371" cy="3690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2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A276A54E-6CB6-473D-0FE1-293B856F48CC}"/>
              </a:ext>
            </a:extLst>
          </p:cNvPr>
          <p:cNvGrpSpPr/>
          <p:nvPr/>
        </p:nvGrpSpPr>
        <p:grpSpPr>
          <a:xfrm>
            <a:off x="7772888" y="3803412"/>
            <a:ext cx="659913" cy="692388"/>
            <a:chOff x="9074639" y="385629"/>
            <a:chExt cx="717121" cy="732274"/>
          </a:xfrm>
        </p:grpSpPr>
        <p:grpSp>
          <p:nvGrpSpPr>
            <p:cNvPr id="39" name="Group 21">
              <a:extLst>
                <a:ext uri="{FF2B5EF4-FFF2-40B4-BE49-F238E27FC236}">
                  <a16:creationId xmlns:a16="http://schemas.microsoft.com/office/drawing/2014/main" id="{42C4AE58-F240-F49F-9E6F-A3FD5DAD99EE}"/>
                </a:ext>
              </a:extLst>
            </p:cNvPr>
            <p:cNvGrpSpPr/>
            <p:nvPr/>
          </p:nvGrpSpPr>
          <p:grpSpPr>
            <a:xfrm>
              <a:off x="9074639" y="385629"/>
              <a:ext cx="717121" cy="732274"/>
              <a:chOff x="600" y="38100"/>
              <a:chExt cx="812800" cy="829975"/>
            </a:xfrm>
          </p:grpSpPr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1D069A84-CE21-BCEC-02BC-A5624917AA82}"/>
                  </a:ext>
                </a:extLst>
              </p:cNvPr>
              <p:cNvSpPr/>
              <p:nvPr/>
            </p:nvSpPr>
            <p:spPr>
              <a:xfrm>
                <a:off x="600" y="55275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A0C1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2" name="TextBox 23">
                <a:extLst>
                  <a:ext uri="{FF2B5EF4-FFF2-40B4-BE49-F238E27FC236}">
                    <a16:creationId xmlns:a16="http://schemas.microsoft.com/office/drawing/2014/main" id="{BA4A069A-0829-A5B6-D7BB-EEAE222D978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40" name="TextBox 32">
              <a:extLst>
                <a:ext uri="{FF2B5EF4-FFF2-40B4-BE49-F238E27FC236}">
                  <a16:creationId xmlns:a16="http://schemas.microsoft.com/office/drawing/2014/main" id="{72864224-77B6-9F9C-5E75-F58EBBF555B6}"/>
                </a:ext>
              </a:extLst>
            </p:cNvPr>
            <p:cNvSpPr txBox="1"/>
            <p:nvPr/>
          </p:nvSpPr>
          <p:spPr>
            <a:xfrm>
              <a:off x="9136180" y="569003"/>
              <a:ext cx="567371" cy="3690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3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2" name="Freeform 9">
            <a:extLst>
              <a:ext uri="{FF2B5EF4-FFF2-40B4-BE49-F238E27FC236}">
                <a16:creationId xmlns:a16="http://schemas.microsoft.com/office/drawing/2014/main" id="{4E4C6742-F181-B474-5015-BB7EC8A8DC11}"/>
              </a:ext>
            </a:extLst>
          </p:cNvPr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3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618CB250-B5D7-F4BF-BF0F-866EE3C4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H="1" flipV="1">
            <a:off x="6196329" y="0"/>
            <a:ext cx="5995671" cy="6464336"/>
          </a:xfrm>
          <a:custGeom>
            <a:avLst/>
            <a:gdLst/>
            <a:ahLst/>
            <a:cxnLst/>
            <a:rect l="l" t="t" r="r" b="b"/>
            <a:pathLst>
              <a:path w="8993507" h="9696504">
                <a:moveTo>
                  <a:pt x="8993507" y="9696504"/>
                </a:moveTo>
                <a:lnTo>
                  <a:pt x="0" y="9696504"/>
                </a:lnTo>
                <a:lnTo>
                  <a:pt x="0" y="0"/>
                </a:lnTo>
                <a:lnTo>
                  <a:pt x="8993507" y="0"/>
                </a:lnTo>
                <a:lnTo>
                  <a:pt x="8993507" y="9696504"/>
                </a:lnTo>
                <a:close/>
              </a:path>
            </a:pathLst>
          </a:custGeom>
          <a:blipFill>
            <a:blip r:embed="rId2">
              <a:alphaModFix amt="2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9" name="Freeform 9"/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1" name="Freeform 11"/>
          <p:cNvSpPr/>
          <p:nvPr/>
        </p:nvSpPr>
        <p:spPr>
          <a:xfrm>
            <a:off x="6138017" y="1067966"/>
            <a:ext cx="967249" cy="967249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537611D-A1F6-DFDA-3630-D144EA4CC605}"/>
              </a:ext>
            </a:extLst>
          </p:cNvPr>
          <p:cNvGrpSpPr/>
          <p:nvPr/>
        </p:nvGrpSpPr>
        <p:grpSpPr>
          <a:xfrm>
            <a:off x="680922" y="1917674"/>
            <a:ext cx="2999850" cy="614569"/>
            <a:chOff x="883687" y="3007859"/>
            <a:chExt cx="4018176" cy="790505"/>
          </a:xfrm>
        </p:grpSpPr>
        <p:sp>
          <p:nvSpPr>
            <p:cNvPr id="10" name="Freeform 10"/>
            <p:cNvSpPr/>
            <p:nvPr/>
          </p:nvSpPr>
          <p:spPr>
            <a:xfrm>
              <a:off x="883687" y="3008566"/>
              <a:ext cx="821520" cy="789798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2A5C2BE6-4F81-0663-03E7-3D5FFDE01359}"/>
                </a:ext>
              </a:extLst>
            </p:cNvPr>
            <p:cNvSpPr/>
            <p:nvPr/>
          </p:nvSpPr>
          <p:spPr>
            <a:xfrm flipH="1" flipV="1">
              <a:off x="4060876" y="3007859"/>
              <a:ext cx="840987" cy="789799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147E0CF3-7607-0AEA-5BC9-CDF2C4EEBB0E}"/>
              </a:ext>
            </a:extLst>
          </p:cNvPr>
          <p:cNvSpPr/>
          <p:nvPr/>
        </p:nvSpPr>
        <p:spPr>
          <a:xfrm>
            <a:off x="573608" y="1913708"/>
            <a:ext cx="3115805" cy="61306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rgbClr val="359290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%</a:t>
            </a:r>
            <a:r>
              <a:rPr lang="en-US" sz="1200" b="1" dirty="0">
                <a:solidFill>
                  <a:srgbClr val="359290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80</a:t>
            </a:r>
            <a:endParaRPr lang="ar-SA" sz="1200" b="1" dirty="0">
              <a:solidFill>
                <a:srgbClr val="359290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  <a:p>
            <a:pPr algn="ctr"/>
            <a:r>
              <a:rPr lang="ar-SA" sz="7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 ( برامج اثرائية مهارات التفكير العليا " العلوم – الرياضيات – اللغات) </a:t>
            </a:r>
          </a:p>
          <a:p>
            <a:pPr algn="ctr"/>
            <a:r>
              <a:rPr lang="ar-SA" sz="7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فصول  الموهوبين ( </a:t>
            </a:r>
            <a:r>
              <a:rPr lang="ar-SA" sz="733" b="1" dirty="0" err="1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الوحدت</a:t>
            </a:r>
            <a:r>
              <a:rPr lang="ar-SA" sz="7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الإثرائية "استراتيجيات التدريس وفق منحى </a:t>
            </a:r>
            <a:r>
              <a:rPr lang="ar-SA" sz="733" b="1" dirty="0" err="1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ستيم</a:t>
            </a:r>
            <a:r>
              <a:rPr lang="ar-SA" sz="7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)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AB27774-DF36-F3D1-299E-92072376DE17}"/>
              </a:ext>
            </a:extLst>
          </p:cNvPr>
          <p:cNvGrpSpPr/>
          <p:nvPr/>
        </p:nvGrpSpPr>
        <p:grpSpPr>
          <a:xfrm>
            <a:off x="680922" y="2717632"/>
            <a:ext cx="2999850" cy="614569"/>
            <a:chOff x="883687" y="3007859"/>
            <a:chExt cx="4018176" cy="790505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4A3648D9-501B-0CE7-445E-14A8E4416E62}"/>
                </a:ext>
              </a:extLst>
            </p:cNvPr>
            <p:cNvSpPr/>
            <p:nvPr/>
          </p:nvSpPr>
          <p:spPr>
            <a:xfrm>
              <a:off x="883687" y="3008566"/>
              <a:ext cx="821520" cy="789798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5B33153D-EA48-E104-15A9-EB3C859492C2}"/>
                </a:ext>
              </a:extLst>
            </p:cNvPr>
            <p:cNvSpPr/>
            <p:nvPr/>
          </p:nvSpPr>
          <p:spPr>
            <a:xfrm flipH="1" flipV="1">
              <a:off x="4060876" y="3007859"/>
              <a:ext cx="840987" cy="789799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4D7D25A-00D1-666C-444B-A940FC67528C}"/>
              </a:ext>
            </a:extLst>
          </p:cNvPr>
          <p:cNvSpPr/>
          <p:nvPr/>
        </p:nvSpPr>
        <p:spPr>
          <a:xfrm>
            <a:off x="680921" y="2725460"/>
            <a:ext cx="3014751" cy="56113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rgbClr val="359290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%</a:t>
            </a:r>
            <a:r>
              <a:rPr lang="en-US" sz="1200" b="1" dirty="0">
                <a:solidFill>
                  <a:srgbClr val="359290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10</a:t>
            </a:r>
            <a:endParaRPr lang="ar-SA" sz="1200" b="1" dirty="0">
              <a:solidFill>
                <a:srgbClr val="359290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  <a:p>
            <a:pPr algn="ctr"/>
            <a:r>
              <a:rPr lang="ar-SA" sz="621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 </a:t>
            </a:r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( برامج  جودة لحياة – البرامج اٌلإثرائية الصيفية الأكاديمية – الرحلات العلمية )</a:t>
            </a:r>
            <a:endParaRPr lang="ar-SA" sz="621" b="1" dirty="0">
              <a:solidFill>
                <a:srgbClr val="15445A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7A1B8560-9509-4125-80C6-6E9927AF5724}"/>
              </a:ext>
            </a:extLst>
          </p:cNvPr>
          <p:cNvGrpSpPr/>
          <p:nvPr/>
        </p:nvGrpSpPr>
        <p:grpSpPr>
          <a:xfrm>
            <a:off x="656755" y="3601506"/>
            <a:ext cx="2999850" cy="614569"/>
            <a:chOff x="883687" y="3007859"/>
            <a:chExt cx="4018176" cy="790505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EF3982A-62B0-55CA-8EC2-6055E2404AC7}"/>
                </a:ext>
              </a:extLst>
            </p:cNvPr>
            <p:cNvSpPr/>
            <p:nvPr/>
          </p:nvSpPr>
          <p:spPr>
            <a:xfrm>
              <a:off x="883687" y="3008566"/>
              <a:ext cx="821520" cy="789798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AA7EBD7-3266-B955-4136-EA1984A8C427}"/>
                </a:ext>
              </a:extLst>
            </p:cNvPr>
            <p:cNvSpPr/>
            <p:nvPr/>
          </p:nvSpPr>
          <p:spPr>
            <a:xfrm flipH="1" flipV="1">
              <a:off x="4060876" y="3007859"/>
              <a:ext cx="840987" cy="789799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AFC17B25-19F5-19E1-B46E-1433364199D9}"/>
              </a:ext>
            </a:extLst>
          </p:cNvPr>
          <p:cNvSpPr/>
          <p:nvPr/>
        </p:nvSpPr>
        <p:spPr>
          <a:xfrm>
            <a:off x="643367" y="3575541"/>
            <a:ext cx="3014751" cy="6091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>
                <a:solidFill>
                  <a:srgbClr val="359290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%</a:t>
            </a:r>
            <a:r>
              <a:rPr lang="en-US" sz="1200" b="1" dirty="0">
                <a:solidFill>
                  <a:srgbClr val="359290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10</a:t>
            </a:r>
            <a:endParaRPr lang="ar-SA" sz="1200" b="1" dirty="0">
              <a:solidFill>
                <a:srgbClr val="359290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  <a:p>
            <a:pPr algn="ctr"/>
            <a:r>
              <a:rPr lang="ar-SA" sz="621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 </a:t>
            </a:r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( عمليات إرشادية ) </a:t>
            </a:r>
          </a:p>
          <a:p>
            <a:pPr algn="ctr"/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برامج المهارات الشخصية – برامج توعوية لأولياء الأمور – الاتصال مع الأسرة والمجتمع المحلي )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71806268-1AFC-D5AC-9ABE-58F1287679E1}"/>
              </a:ext>
            </a:extLst>
          </p:cNvPr>
          <p:cNvSpPr/>
          <p:nvPr/>
        </p:nvSpPr>
        <p:spPr>
          <a:xfrm>
            <a:off x="1229456" y="1254349"/>
            <a:ext cx="3360563" cy="473508"/>
          </a:xfrm>
          <a:prstGeom prst="rect">
            <a:avLst/>
          </a:prstGeom>
          <a:solidFill>
            <a:srgbClr val="145A5D"/>
          </a:solidFill>
          <a:ln w="3175">
            <a:solidFill>
              <a:srgbClr val="154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1200" dirty="0">
                <a:solidFill>
                  <a:schemeClr val="bg1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العمليات الاشرافية لا تنفصل عن عمليات التعلم </a:t>
            </a:r>
            <a:endParaRPr lang="en-US" sz="1200" dirty="0">
              <a:solidFill>
                <a:schemeClr val="bg1"/>
              </a:solidFill>
              <a:latin typeface="DIN Next LT Arabic Black" panose="020B0A03020203050203" pitchFamily="34" charset="-78"/>
              <a:ea typeface="Calibri" panose="020F0502020204030204" pitchFamily="34" charset="0"/>
              <a:cs typeface="DIN Next LT Arabic Black" panose="020B0A03020203050203" pitchFamily="34" charset="-78"/>
            </a:endParaRPr>
          </a:p>
        </p:txBody>
      </p:sp>
      <p:pic>
        <p:nvPicPr>
          <p:cNvPr id="40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D865135F-34A5-FE34-08C3-E2D2EA4C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9A0D7C30-A4F2-E2D4-B543-992C396A77CB}"/>
              </a:ext>
            </a:extLst>
          </p:cNvPr>
          <p:cNvSpPr/>
          <p:nvPr/>
        </p:nvSpPr>
        <p:spPr>
          <a:xfrm>
            <a:off x="4150069" y="2189262"/>
            <a:ext cx="1133131" cy="223739"/>
          </a:xfrm>
          <a:prstGeom prst="roundRect">
            <a:avLst/>
          </a:prstGeom>
          <a:solidFill>
            <a:srgbClr val="359290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التدريس</a:t>
            </a: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1FA0BE1B-265E-9A73-501B-5E93FDD7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007" y="2330838"/>
            <a:ext cx="30479" cy="5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12" tIns="6506" rIns="13012" bIns="6506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256"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14CBF2E6-4142-B676-EB88-AC41C90DE4CE}"/>
              </a:ext>
            </a:extLst>
          </p:cNvPr>
          <p:cNvSpPr/>
          <p:nvPr/>
        </p:nvSpPr>
        <p:spPr>
          <a:xfrm>
            <a:off x="4150069" y="3014113"/>
            <a:ext cx="1133131" cy="223739"/>
          </a:xfrm>
          <a:prstGeom prst="roundRect">
            <a:avLst/>
          </a:prstGeom>
          <a:solidFill>
            <a:srgbClr val="359290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الأنشطة اللاصفية  </a:t>
            </a: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5583CC5B-3924-84E8-832F-3C4A804E366F}"/>
              </a:ext>
            </a:extLst>
          </p:cNvPr>
          <p:cNvSpPr/>
          <p:nvPr/>
        </p:nvSpPr>
        <p:spPr>
          <a:xfrm>
            <a:off x="4137973" y="3916461"/>
            <a:ext cx="1133131" cy="223739"/>
          </a:xfrm>
          <a:prstGeom prst="roundRect">
            <a:avLst/>
          </a:prstGeom>
          <a:solidFill>
            <a:srgbClr val="359290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التوجيه الطلابي </a:t>
            </a:r>
          </a:p>
        </p:txBody>
      </p:sp>
      <p:cxnSp>
        <p:nvCxnSpPr>
          <p:cNvPr id="53" name="رابط كسهم مستقيم 52">
            <a:extLst>
              <a:ext uri="{FF2B5EF4-FFF2-40B4-BE49-F238E27FC236}">
                <a16:creationId xmlns:a16="http://schemas.microsoft.com/office/drawing/2014/main" id="{CF3CFBC4-86A3-F1B9-CC60-D9FB4486CA6A}"/>
              </a:ext>
            </a:extLst>
          </p:cNvPr>
          <p:cNvCxnSpPr>
            <a:cxnSpLocks/>
          </p:cNvCxnSpPr>
          <p:nvPr/>
        </p:nvCxnSpPr>
        <p:spPr>
          <a:xfrm flipV="1">
            <a:off x="3926452" y="2316115"/>
            <a:ext cx="38561" cy="136"/>
          </a:xfrm>
          <a:prstGeom prst="straightConnector1">
            <a:avLst/>
          </a:prstGeom>
          <a:ln w="5715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>
            <a:extLst>
              <a:ext uri="{FF2B5EF4-FFF2-40B4-BE49-F238E27FC236}">
                <a16:creationId xmlns:a16="http://schemas.microsoft.com/office/drawing/2014/main" id="{B8CDDB1B-8F9E-39FB-FFCA-79D81D1DE483}"/>
              </a:ext>
            </a:extLst>
          </p:cNvPr>
          <p:cNvCxnSpPr>
            <a:cxnSpLocks/>
          </p:cNvCxnSpPr>
          <p:nvPr/>
        </p:nvCxnSpPr>
        <p:spPr>
          <a:xfrm flipV="1">
            <a:off x="3922713" y="3126539"/>
            <a:ext cx="38561" cy="136"/>
          </a:xfrm>
          <a:prstGeom prst="straightConnector1">
            <a:avLst/>
          </a:prstGeom>
          <a:ln w="5715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C4E9C8E2-751B-0668-D2DC-AEB20CFB970A}"/>
              </a:ext>
            </a:extLst>
          </p:cNvPr>
          <p:cNvCxnSpPr>
            <a:cxnSpLocks/>
          </p:cNvCxnSpPr>
          <p:nvPr/>
        </p:nvCxnSpPr>
        <p:spPr>
          <a:xfrm flipV="1">
            <a:off x="3928480" y="3954247"/>
            <a:ext cx="38561" cy="136"/>
          </a:xfrm>
          <a:prstGeom prst="straightConnector1">
            <a:avLst/>
          </a:prstGeom>
          <a:ln w="5715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FEA40CF8-8241-712E-4DBC-7A897D6402FA}"/>
              </a:ext>
            </a:extLst>
          </p:cNvPr>
          <p:cNvSpPr/>
          <p:nvPr/>
        </p:nvSpPr>
        <p:spPr>
          <a:xfrm>
            <a:off x="1788501" y="6178925"/>
            <a:ext cx="555349" cy="212639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عالي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5CE6F97-4510-FCFE-B875-2330656D49DC}"/>
              </a:ext>
            </a:extLst>
          </p:cNvPr>
          <p:cNvSpPr/>
          <p:nvPr/>
        </p:nvSpPr>
        <p:spPr>
          <a:xfrm>
            <a:off x="5022080" y="6185373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7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تميز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11F5D60F-5D8D-8E88-0AFA-FA3C08451F0B}"/>
              </a:ext>
            </a:extLst>
          </p:cNvPr>
          <p:cNvSpPr/>
          <p:nvPr/>
        </p:nvSpPr>
        <p:spPr>
          <a:xfrm>
            <a:off x="1085538" y="6172457"/>
            <a:ext cx="608977" cy="20990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متوسط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ABEE668B-4D94-AF8D-4C34-A6B480446128}"/>
              </a:ext>
            </a:extLst>
          </p:cNvPr>
          <p:cNvSpPr/>
          <p:nvPr/>
        </p:nvSpPr>
        <p:spPr>
          <a:xfrm>
            <a:off x="338087" y="6178463"/>
            <a:ext cx="592379" cy="20990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منخفض</a:t>
            </a:r>
          </a:p>
        </p:txBody>
      </p:sp>
      <p:cxnSp>
        <p:nvCxnSpPr>
          <p:cNvPr id="62" name="رابط كسهم مستقيم 61">
            <a:extLst>
              <a:ext uri="{FF2B5EF4-FFF2-40B4-BE49-F238E27FC236}">
                <a16:creationId xmlns:a16="http://schemas.microsoft.com/office/drawing/2014/main" id="{9FE8C938-ABAD-707D-3EF9-F40F9A8F966F}"/>
              </a:ext>
            </a:extLst>
          </p:cNvPr>
          <p:cNvCxnSpPr>
            <a:cxnSpLocks/>
          </p:cNvCxnSpPr>
          <p:nvPr/>
        </p:nvCxnSpPr>
        <p:spPr>
          <a:xfrm flipH="1">
            <a:off x="4658519" y="6233471"/>
            <a:ext cx="306671" cy="0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A50A450-23ED-98D6-F8E1-1BE1A22A0ECF}"/>
              </a:ext>
            </a:extLst>
          </p:cNvPr>
          <p:cNvSpPr/>
          <p:nvPr/>
        </p:nvSpPr>
        <p:spPr>
          <a:xfrm>
            <a:off x="3636394" y="5305358"/>
            <a:ext cx="1349963" cy="412497"/>
          </a:xfrm>
          <a:prstGeom prst="rect">
            <a:avLst/>
          </a:prstGeom>
          <a:solidFill>
            <a:srgbClr val="C0AF84"/>
          </a:solidFill>
          <a:ln w="12700">
            <a:solidFill>
              <a:srgbClr val="145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928" tIns="5964" rIns="11928" bIns="596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967" dirty="0">
                <a:solidFill>
                  <a:srgbClr val="15445A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تقويم خارجي </a:t>
            </a:r>
          </a:p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967" dirty="0">
                <a:solidFill>
                  <a:srgbClr val="15445A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الهيئة </a:t>
            </a:r>
            <a:endParaRPr lang="en-US" sz="690" dirty="0">
              <a:solidFill>
                <a:srgbClr val="15445A"/>
              </a:solidFill>
              <a:latin typeface="DIN Next LT Arabic Black" panose="020B0A03020203050203" pitchFamily="34" charset="-78"/>
              <a:ea typeface="Calibri" panose="020F0502020204030204" pitchFamily="34" charset="0"/>
              <a:cs typeface="DIN Next LT Arabic Black" panose="020B0A03020203050203" pitchFamily="34" charset="-78"/>
            </a:endParaRPr>
          </a:p>
        </p:txBody>
      </p:sp>
      <p:cxnSp>
        <p:nvCxnSpPr>
          <p:cNvPr id="64" name="رابط كسهم مستقيم 63">
            <a:extLst>
              <a:ext uri="{FF2B5EF4-FFF2-40B4-BE49-F238E27FC236}">
                <a16:creationId xmlns:a16="http://schemas.microsoft.com/office/drawing/2014/main" id="{22996F89-F7CA-447F-1462-19FD73594931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4896522" y="5686068"/>
            <a:ext cx="451057" cy="499305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72A0826E-D9AE-A3AC-A1D3-8E68B8FEA8C2}"/>
              </a:ext>
            </a:extLst>
          </p:cNvPr>
          <p:cNvSpPr/>
          <p:nvPr/>
        </p:nvSpPr>
        <p:spPr>
          <a:xfrm>
            <a:off x="1315220" y="4710137"/>
            <a:ext cx="3427057" cy="475358"/>
          </a:xfrm>
          <a:prstGeom prst="rect">
            <a:avLst/>
          </a:prstGeom>
          <a:solidFill>
            <a:srgbClr val="145A5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5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تصنيف المدارس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8D8DA3E6-62F2-5786-B2FC-71A88D7386FE}"/>
              </a:ext>
            </a:extLst>
          </p:cNvPr>
          <p:cNvSpPr/>
          <p:nvPr/>
        </p:nvSpPr>
        <p:spPr>
          <a:xfrm>
            <a:off x="4305028" y="6185345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متقدم 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5005D033-2127-07B1-118B-07A66A092C24}"/>
              </a:ext>
            </a:extLst>
          </p:cNvPr>
          <p:cNvSpPr/>
          <p:nvPr/>
        </p:nvSpPr>
        <p:spPr>
          <a:xfrm>
            <a:off x="3612824" y="6170913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انطلاق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FAEFB74B-60EE-172D-3B1E-2B94C09BCCE1}"/>
              </a:ext>
            </a:extLst>
          </p:cNvPr>
          <p:cNvSpPr/>
          <p:nvPr/>
        </p:nvSpPr>
        <p:spPr>
          <a:xfrm>
            <a:off x="2909738" y="6179893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تهيئة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688D1655-EC06-F6A9-A4FB-CA0A29DE8CF1}"/>
              </a:ext>
            </a:extLst>
          </p:cNvPr>
          <p:cNvSpPr/>
          <p:nvPr/>
        </p:nvSpPr>
        <p:spPr>
          <a:xfrm>
            <a:off x="744399" y="5304268"/>
            <a:ext cx="1316513" cy="404375"/>
          </a:xfrm>
          <a:prstGeom prst="rect">
            <a:avLst/>
          </a:prstGeom>
          <a:solidFill>
            <a:srgbClr val="C0AF84"/>
          </a:solidFill>
          <a:ln w="12700">
            <a:solidFill>
              <a:srgbClr val="145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928" tIns="5964" rIns="11928" bIns="596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1105" dirty="0">
                <a:solidFill>
                  <a:srgbClr val="15445A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تقويم داخلي </a:t>
            </a:r>
            <a:endParaRPr lang="en-US" sz="1105" dirty="0">
              <a:solidFill>
                <a:srgbClr val="15445A"/>
              </a:solidFill>
              <a:latin typeface="DIN Next LT Arabic Black" panose="020B0A03020203050203" pitchFamily="34" charset="-78"/>
              <a:ea typeface="Calibri" panose="020F0502020204030204" pitchFamily="34" charset="0"/>
              <a:cs typeface="DIN Next LT Arabic Black" panose="020B0A03020203050203" pitchFamily="34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00A3A63B-52BB-5F81-9CF3-7886F65A4651}"/>
              </a:ext>
            </a:extLst>
          </p:cNvPr>
          <p:cNvSpPr/>
          <p:nvPr/>
        </p:nvSpPr>
        <p:spPr>
          <a:xfrm>
            <a:off x="879838" y="5770295"/>
            <a:ext cx="1066005" cy="215408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قسم الموهوبين</a:t>
            </a:r>
          </a:p>
        </p:txBody>
      </p:sp>
      <p:cxnSp>
        <p:nvCxnSpPr>
          <p:cNvPr id="73" name="رابط كسهم مستقيم 72">
            <a:extLst>
              <a:ext uri="{FF2B5EF4-FFF2-40B4-BE49-F238E27FC236}">
                <a16:creationId xmlns:a16="http://schemas.microsoft.com/office/drawing/2014/main" id="{A901DA50-E5F9-2D6C-9C5F-9851AC850258}"/>
              </a:ext>
            </a:extLst>
          </p:cNvPr>
          <p:cNvCxnSpPr>
            <a:cxnSpLocks/>
          </p:cNvCxnSpPr>
          <p:nvPr/>
        </p:nvCxnSpPr>
        <p:spPr>
          <a:xfrm>
            <a:off x="4598274" y="5701741"/>
            <a:ext cx="32254" cy="464901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>
            <a:extLst>
              <a:ext uri="{FF2B5EF4-FFF2-40B4-BE49-F238E27FC236}">
                <a16:creationId xmlns:a16="http://schemas.microsoft.com/office/drawing/2014/main" id="{45F1D748-1DC6-68E9-1CC7-729DD16ACD23}"/>
              </a:ext>
            </a:extLst>
          </p:cNvPr>
          <p:cNvCxnSpPr>
            <a:cxnSpLocks/>
          </p:cNvCxnSpPr>
          <p:nvPr/>
        </p:nvCxnSpPr>
        <p:spPr>
          <a:xfrm flipH="1">
            <a:off x="3938324" y="5701741"/>
            <a:ext cx="142701" cy="436482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كسهم مستقيم 74">
            <a:extLst>
              <a:ext uri="{FF2B5EF4-FFF2-40B4-BE49-F238E27FC236}">
                <a16:creationId xmlns:a16="http://schemas.microsoft.com/office/drawing/2014/main" id="{9A8B1C15-6828-EE34-BA3C-9D23A72C887C}"/>
              </a:ext>
            </a:extLst>
          </p:cNvPr>
          <p:cNvCxnSpPr>
            <a:cxnSpLocks/>
          </p:cNvCxnSpPr>
          <p:nvPr/>
        </p:nvCxnSpPr>
        <p:spPr>
          <a:xfrm flipH="1">
            <a:off x="3331597" y="5675494"/>
            <a:ext cx="504729" cy="451871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كسهم مستقيم 75">
            <a:extLst>
              <a:ext uri="{FF2B5EF4-FFF2-40B4-BE49-F238E27FC236}">
                <a16:creationId xmlns:a16="http://schemas.microsoft.com/office/drawing/2014/main" id="{9AD18E4E-6327-417E-7650-6EC26936F58B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1617666" y="6025175"/>
            <a:ext cx="448510" cy="153750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>
            <a:extLst>
              <a:ext uri="{FF2B5EF4-FFF2-40B4-BE49-F238E27FC236}">
                <a16:creationId xmlns:a16="http://schemas.microsoft.com/office/drawing/2014/main" id="{CF0FADF0-B1D3-E85A-3308-18E9BA0E3964}"/>
              </a:ext>
            </a:extLst>
          </p:cNvPr>
          <p:cNvCxnSpPr>
            <a:cxnSpLocks/>
            <a:stCxn id="70" idx="2"/>
            <a:endCxn id="60" idx="0"/>
          </p:cNvCxnSpPr>
          <p:nvPr/>
        </p:nvCxnSpPr>
        <p:spPr>
          <a:xfrm flipH="1">
            <a:off x="1390026" y="5985703"/>
            <a:ext cx="22814" cy="186755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كسهم مستقيم 77">
            <a:extLst>
              <a:ext uri="{FF2B5EF4-FFF2-40B4-BE49-F238E27FC236}">
                <a16:creationId xmlns:a16="http://schemas.microsoft.com/office/drawing/2014/main" id="{80FE4921-6A9D-C667-E350-3E2411D84DE4}"/>
              </a:ext>
            </a:extLst>
          </p:cNvPr>
          <p:cNvCxnSpPr>
            <a:cxnSpLocks/>
          </p:cNvCxnSpPr>
          <p:nvPr/>
        </p:nvCxnSpPr>
        <p:spPr>
          <a:xfrm flipH="1">
            <a:off x="703596" y="6026668"/>
            <a:ext cx="325052" cy="75551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52DF4868-EE50-F073-E728-91DA66723BA9}"/>
              </a:ext>
            </a:extLst>
          </p:cNvPr>
          <p:cNvSpPr/>
          <p:nvPr/>
        </p:nvSpPr>
        <p:spPr>
          <a:xfrm>
            <a:off x="5790583" y="1913708"/>
            <a:ext cx="5563917" cy="418851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نتائج مقاييس الكشف ( موهبة استثنائية – موهوب – موهبه واعدة )   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 الجوائز المحلية والعالمية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التصنيفات المحلية والعالمية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 err="1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المشاربع</a:t>
            </a: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العلمية في المعارض المحلية والعالمية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تطبيق مهارات التفكير العليا 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المهارات المكتسبة من برنامج التلمذة البحثية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المعارض المركزية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مساحة ابتكار الإثرائي  </a:t>
            </a:r>
          </a:p>
          <a:p>
            <a:pPr marL="157803" indent="-157803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13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الاختبارات المحلية والدولية</a:t>
            </a:r>
            <a:endParaRPr lang="ar-SA" sz="1200" b="1" dirty="0">
              <a:solidFill>
                <a:srgbClr val="15445A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DFE38022-366E-6C43-EA93-283FBB4D64A7}"/>
              </a:ext>
            </a:extLst>
          </p:cNvPr>
          <p:cNvSpPr/>
          <p:nvPr/>
        </p:nvSpPr>
        <p:spPr>
          <a:xfrm>
            <a:off x="7270937" y="1254349"/>
            <a:ext cx="3360563" cy="473508"/>
          </a:xfrm>
          <a:prstGeom prst="rect">
            <a:avLst/>
          </a:prstGeom>
          <a:solidFill>
            <a:srgbClr val="145A5D"/>
          </a:solidFill>
          <a:ln w="3175">
            <a:solidFill>
              <a:srgbClr val="154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1200" dirty="0">
                <a:solidFill>
                  <a:schemeClr val="bg1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نواتج التعلم </a:t>
            </a:r>
          </a:p>
        </p:txBody>
      </p: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C1E1571E-3EE1-75E9-6009-08B8E130E35B}"/>
              </a:ext>
            </a:extLst>
          </p:cNvPr>
          <p:cNvGrpSpPr/>
          <p:nvPr/>
        </p:nvGrpSpPr>
        <p:grpSpPr>
          <a:xfrm>
            <a:off x="11176000" y="1815761"/>
            <a:ext cx="366704" cy="444839"/>
            <a:chOff x="9074110" y="385629"/>
            <a:chExt cx="717121" cy="837859"/>
          </a:xfrm>
        </p:grpSpPr>
        <p:grpSp>
          <p:nvGrpSpPr>
            <p:cNvPr id="122" name="Group 21">
              <a:extLst>
                <a:ext uri="{FF2B5EF4-FFF2-40B4-BE49-F238E27FC236}">
                  <a16:creationId xmlns:a16="http://schemas.microsoft.com/office/drawing/2014/main" id="{5DF8D68D-10AF-0417-8F46-0341D71D0ED4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24" name="Freeform 22">
                <a:extLst>
                  <a:ext uri="{FF2B5EF4-FFF2-40B4-BE49-F238E27FC236}">
                    <a16:creationId xmlns:a16="http://schemas.microsoft.com/office/drawing/2014/main" id="{45D5814E-B0DF-F27B-8BE7-5B58B0BF34E2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25" name="TextBox 23">
                <a:extLst>
                  <a:ext uri="{FF2B5EF4-FFF2-40B4-BE49-F238E27FC236}">
                    <a16:creationId xmlns:a16="http://schemas.microsoft.com/office/drawing/2014/main" id="{8BD163FE-DF9A-518C-361F-F4B7AB19E9C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23" name="TextBox 32">
              <a:extLst>
                <a:ext uri="{FF2B5EF4-FFF2-40B4-BE49-F238E27FC236}">
                  <a16:creationId xmlns:a16="http://schemas.microsoft.com/office/drawing/2014/main" id="{A54BA55F-3D10-5C71-5E67-CE1EB5682795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1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AF422755-FA8E-8D8D-4C3A-F4FF23D9B960}"/>
              </a:ext>
            </a:extLst>
          </p:cNvPr>
          <p:cNvGrpSpPr/>
          <p:nvPr/>
        </p:nvGrpSpPr>
        <p:grpSpPr>
          <a:xfrm>
            <a:off x="11191670" y="2339937"/>
            <a:ext cx="366704" cy="444839"/>
            <a:chOff x="9074110" y="385629"/>
            <a:chExt cx="717121" cy="837859"/>
          </a:xfrm>
        </p:grpSpPr>
        <p:grpSp>
          <p:nvGrpSpPr>
            <p:cNvPr id="127" name="Group 21">
              <a:extLst>
                <a:ext uri="{FF2B5EF4-FFF2-40B4-BE49-F238E27FC236}">
                  <a16:creationId xmlns:a16="http://schemas.microsoft.com/office/drawing/2014/main" id="{980EA82C-7E46-1DAB-28B9-F19BABAEA348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29" name="Freeform 22">
                <a:extLst>
                  <a:ext uri="{FF2B5EF4-FFF2-40B4-BE49-F238E27FC236}">
                    <a16:creationId xmlns:a16="http://schemas.microsoft.com/office/drawing/2014/main" id="{7E502B46-23AE-F2B8-AF2D-18977E98F96B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30" name="TextBox 23">
                <a:extLst>
                  <a:ext uri="{FF2B5EF4-FFF2-40B4-BE49-F238E27FC236}">
                    <a16:creationId xmlns:a16="http://schemas.microsoft.com/office/drawing/2014/main" id="{80B5544F-58C1-AED0-03A0-B663C4D428A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28" name="TextBox 32">
              <a:extLst>
                <a:ext uri="{FF2B5EF4-FFF2-40B4-BE49-F238E27FC236}">
                  <a16:creationId xmlns:a16="http://schemas.microsoft.com/office/drawing/2014/main" id="{00230731-0102-1A14-D0FA-9B02CD1E6F07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2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35A7B7A0-1865-3E76-36F9-8C7D35FF59FE}"/>
              </a:ext>
            </a:extLst>
          </p:cNvPr>
          <p:cNvGrpSpPr/>
          <p:nvPr/>
        </p:nvGrpSpPr>
        <p:grpSpPr>
          <a:xfrm>
            <a:off x="11212191" y="2899956"/>
            <a:ext cx="366704" cy="444839"/>
            <a:chOff x="9074110" y="385629"/>
            <a:chExt cx="717121" cy="837859"/>
          </a:xfrm>
        </p:grpSpPr>
        <p:grpSp>
          <p:nvGrpSpPr>
            <p:cNvPr id="132" name="Group 21">
              <a:extLst>
                <a:ext uri="{FF2B5EF4-FFF2-40B4-BE49-F238E27FC236}">
                  <a16:creationId xmlns:a16="http://schemas.microsoft.com/office/drawing/2014/main" id="{F781EAF2-E136-055E-7AFC-7E1059AB1B33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34" name="Freeform 22">
                <a:extLst>
                  <a:ext uri="{FF2B5EF4-FFF2-40B4-BE49-F238E27FC236}">
                    <a16:creationId xmlns:a16="http://schemas.microsoft.com/office/drawing/2014/main" id="{61A76989-E1DB-90FD-B55D-A2063C5AC829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35" name="TextBox 23">
                <a:extLst>
                  <a:ext uri="{FF2B5EF4-FFF2-40B4-BE49-F238E27FC236}">
                    <a16:creationId xmlns:a16="http://schemas.microsoft.com/office/drawing/2014/main" id="{B7CB0191-5A5A-C2DA-0783-95AD984E2A0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3" name="TextBox 32">
              <a:extLst>
                <a:ext uri="{FF2B5EF4-FFF2-40B4-BE49-F238E27FC236}">
                  <a16:creationId xmlns:a16="http://schemas.microsoft.com/office/drawing/2014/main" id="{42322788-DB3B-33C8-36D3-15FBF3A20172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3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90E24D6E-813A-3D6F-5662-72B6874C685A}"/>
              </a:ext>
            </a:extLst>
          </p:cNvPr>
          <p:cNvGrpSpPr/>
          <p:nvPr/>
        </p:nvGrpSpPr>
        <p:grpSpPr>
          <a:xfrm>
            <a:off x="11201192" y="3845169"/>
            <a:ext cx="366704" cy="444839"/>
            <a:chOff x="9074110" y="385629"/>
            <a:chExt cx="717121" cy="837859"/>
          </a:xfrm>
        </p:grpSpPr>
        <p:grpSp>
          <p:nvGrpSpPr>
            <p:cNvPr id="137" name="Group 21">
              <a:extLst>
                <a:ext uri="{FF2B5EF4-FFF2-40B4-BE49-F238E27FC236}">
                  <a16:creationId xmlns:a16="http://schemas.microsoft.com/office/drawing/2014/main" id="{FFF727B2-DF53-066F-3ABF-C5B0A1DBF479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39" name="Freeform 22">
                <a:extLst>
                  <a:ext uri="{FF2B5EF4-FFF2-40B4-BE49-F238E27FC236}">
                    <a16:creationId xmlns:a16="http://schemas.microsoft.com/office/drawing/2014/main" id="{15A76805-7AEC-792D-E39D-EB29AB5A0ED5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40" name="TextBox 23">
                <a:extLst>
                  <a:ext uri="{FF2B5EF4-FFF2-40B4-BE49-F238E27FC236}">
                    <a16:creationId xmlns:a16="http://schemas.microsoft.com/office/drawing/2014/main" id="{DE1E37F0-863D-54DA-2D15-0A0BD23AB54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8" name="TextBox 32">
              <a:extLst>
                <a:ext uri="{FF2B5EF4-FFF2-40B4-BE49-F238E27FC236}">
                  <a16:creationId xmlns:a16="http://schemas.microsoft.com/office/drawing/2014/main" id="{C471A46E-E768-B253-BD1B-5BC5D39C27EC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5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94266E38-D3F5-698D-1020-507AC0A65EB8}"/>
              </a:ext>
            </a:extLst>
          </p:cNvPr>
          <p:cNvGrpSpPr/>
          <p:nvPr/>
        </p:nvGrpSpPr>
        <p:grpSpPr>
          <a:xfrm>
            <a:off x="11191670" y="4906053"/>
            <a:ext cx="366704" cy="444839"/>
            <a:chOff x="9074110" y="385629"/>
            <a:chExt cx="717121" cy="837859"/>
          </a:xfrm>
        </p:grpSpPr>
        <p:grpSp>
          <p:nvGrpSpPr>
            <p:cNvPr id="142" name="Group 21">
              <a:extLst>
                <a:ext uri="{FF2B5EF4-FFF2-40B4-BE49-F238E27FC236}">
                  <a16:creationId xmlns:a16="http://schemas.microsoft.com/office/drawing/2014/main" id="{7E4DD874-9140-16EB-D242-B2A141563873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70176505-5C57-070B-4BD6-E82AB8C0BC1A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45" name="TextBox 23">
                <a:extLst>
                  <a:ext uri="{FF2B5EF4-FFF2-40B4-BE49-F238E27FC236}">
                    <a16:creationId xmlns:a16="http://schemas.microsoft.com/office/drawing/2014/main" id="{1C070FD4-86DA-A31B-AD58-5182690B46C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43" name="TextBox 32">
              <a:extLst>
                <a:ext uri="{FF2B5EF4-FFF2-40B4-BE49-F238E27FC236}">
                  <a16:creationId xmlns:a16="http://schemas.microsoft.com/office/drawing/2014/main" id="{0CAE29CE-B30C-A3E5-2D43-D419A6838F1F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7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5C549D57-95F6-14E9-0459-52B81ECB27CA}"/>
              </a:ext>
            </a:extLst>
          </p:cNvPr>
          <p:cNvGrpSpPr/>
          <p:nvPr/>
        </p:nvGrpSpPr>
        <p:grpSpPr>
          <a:xfrm>
            <a:off x="11212191" y="4380139"/>
            <a:ext cx="366704" cy="444839"/>
            <a:chOff x="9074110" y="385629"/>
            <a:chExt cx="717121" cy="837859"/>
          </a:xfrm>
        </p:grpSpPr>
        <p:grpSp>
          <p:nvGrpSpPr>
            <p:cNvPr id="147" name="Group 21">
              <a:extLst>
                <a:ext uri="{FF2B5EF4-FFF2-40B4-BE49-F238E27FC236}">
                  <a16:creationId xmlns:a16="http://schemas.microsoft.com/office/drawing/2014/main" id="{4C9E4ED0-B152-D886-4A43-9C022058BB54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49" name="Freeform 22">
                <a:extLst>
                  <a:ext uri="{FF2B5EF4-FFF2-40B4-BE49-F238E27FC236}">
                    <a16:creationId xmlns:a16="http://schemas.microsoft.com/office/drawing/2014/main" id="{2A3CCCBF-A0DC-CEF1-D99F-9CB8DCE4857D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50" name="TextBox 23">
                <a:extLst>
                  <a:ext uri="{FF2B5EF4-FFF2-40B4-BE49-F238E27FC236}">
                    <a16:creationId xmlns:a16="http://schemas.microsoft.com/office/drawing/2014/main" id="{574CBB62-8745-FA67-B329-E4DF216D1F9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48" name="TextBox 32">
              <a:extLst>
                <a:ext uri="{FF2B5EF4-FFF2-40B4-BE49-F238E27FC236}">
                  <a16:creationId xmlns:a16="http://schemas.microsoft.com/office/drawing/2014/main" id="{0F449C9C-8B4A-9518-614B-BE892C62B978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6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5BEA6096-3181-E489-3CDA-1CB8CF67EFF2}"/>
              </a:ext>
            </a:extLst>
          </p:cNvPr>
          <p:cNvGrpSpPr/>
          <p:nvPr/>
        </p:nvGrpSpPr>
        <p:grpSpPr>
          <a:xfrm>
            <a:off x="11231815" y="3377521"/>
            <a:ext cx="366704" cy="444839"/>
            <a:chOff x="9074110" y="385629"/>
            <a:chExt cx="717121" cy="837859"/>
          </a:xfrm>
        </p:grpSpPr>
        <p:grpSp>
          <p:nvGrpSpPr>
            <p:cNvPr id="152" name="Group 21">
              <a:extLst>
                <a:ext uri="{FF2B5EF4-FFF2-40B4-BE49-F238E27FC236}">
                  <a16:creationId xmlns:a16="http://schemas.microsoft.com/office/drawing/2014/main" id="{17CE6FDA-C192-7266-E392-3F2A3BAEBDF5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54" name="Freeform 22">
                <a:extLst>
                  <a:ext uri="{FF2B5EF4-FFF2-40B4-BE49-F238E27FC236}">
                    <a16:creationId xmlns:a16="http://schemas.microsoft.com/office/drawing/2014/main" id="{F6D57D28-2936-DB5B-E77B-7551858E7FAF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55" name="TextBox 23">
                <a:extLst>
                  <a:ext uri="{FF2B5EF4-FFF2-40B4-BE49-F238E27FC236}">
                    <a16:creationId xmlns:a16="http://schemas.microsoft.com/office/drawing/2014/main" id="{9FB64A67-24D8-24E7-34EF-4B013ADF572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53" name="TextBox 32">
              <a:extLst>
                <a:ext uri="{FF2B5EF4-FFF2-40B4-BE49-F238E27FC236}">
                  <a16:creationId xmlns:a16="http://schemas.microsoft.com/office/drawing/2014/main" id="{BD7A6074-496B-76E0-C8F6-CEAA5CB0895E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4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4468755E-2D6C-D505-F327-6AC74EB4F3B3}"/>
              </a:ext>
            </a:extLst>
          </p:cNvPr>
          <p:cNvGrpSpPr/>
          <p:nvPr/>
        </p:nvGrpSpPr>
        <p:grpSpPr>
          <a:xfrm>
            <a:off x="11212191" y="5423679"/>
            <a:ext cx="366704" cy="444839"/>
            <a:chOff x="9074110" y="385629"/>
            <a:chExt cx="717121" cy="837859"/>
          </a:xfrm>
        </p:grpSpPr>
        <p:grpSp>
          <p:nvGrpSpPr>
            <p:cNvPr id="157" name="Group 21">
              <a:extLst>
                <a:ext uri="{FF2B5EF4-FFF2-40B4-BE49-F238E27FC236}">
                  <a16:creationId xmlns:a16="http://schemas.microsoft.com/office/drawing/2014/main" id="{7BCB7E53-7B7A-2477-1AF4-798FD8557A9E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363EF8F2-1E18-12CE-589A-CE949FDCC810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60" name="TextBox 23">
                <a:extLst>
                  <a:ext uri="{FF2B5EF4-FFF2-40B4-BE49-F238E27FC236}">
                    <a16:creationId xmlns:a16="http://schemas.microsoft.com/office/drawing/2014/main" id="{B08BEE3D-73D6-C5A7-AA19-696DECDB472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58" name="TextBox 32">
              <a:extLst>
                <a:ext uri="{FF2B5EF4-FFF2-40B4-BE49-F238E27FC236}">
                  <a16:creationId xmlns:a16="http://schemas.microsoft.com/office/drawing/2014/main" id="{79D9F058-14E1-56AA-CE04-6BBF7CF53CE1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8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61" name="مجموعة 160">
            <a:extLst>
              <a:ext uri="{FF2B5EF4-FFF2-40B4-BE49-F238E27FC236}">
                <a16:creationId xmlns:a16="http://schemas.microsoft.com/office/drawing/2014/main" id="{6C831712-53D0-198D-DA4F-F6AECF7A1DDC}"/>
              </a:ext>
            </a:extLst>
          </p:cNvPr>
          <p:cNvGrpSpPr/>
          <p:nvPr/>
        </p:nvGrpSpPr>
        <p:grpSpPr>
          <a:xfrm>
            <a:off x="11226800" y="5877999"/>
            <a:ext cx="366704" cy="444839"/>
            <a:chOff x="9074110" y="385629"/>
            <a:chExt cx="717121" cy="837859"/>
          </a:xfrm>
        </p:grpSpPr>
        <p:grpSp>
          <p:nvGrpSpPr>
            <p:cNvPr id="162" name="Group 21">
              <a:extLst>
                <a:ext uri="{FF2B5EF4-FFF2-40B4-BE49-F238E27FC236}">
                  <a16:creationId xmlns:a16="http://schemas.microsoft.com/office/drawing/2014/main" id="{16204A36-581F-0316-4152-BF68F12F7338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567257FD-391A-993A-ECFF-DD58B29F165A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65" name="TextBox 23">
                <a:extLst>
                  <a:ext uri="{FF2B5EF4-FFF2-40B4-BE49-F238E27FC236}">
                    <a16:creationId xmlns:a16="http://schemas.microsoft.com/office/drawing/2014/main" id="{FD21B790-15B8-9C14-1250-9F780494CD3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63" name="TextBox 32">
              <a:extLst>
                <a:ext uri="{FF2B5EF4-FFF2-40B4-BE49-F238E27FC236}">
                  <a16:creationId xmlns:a16="http://schemas.microsoft.com/office/drawing/2014/main" id="{280C0EF5-EDE3-B7BA-C379-013C149E5AE9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9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166" name="Freeform 11">
            <a:extLst>
              <a:ext uri="{FF2B5EF4-FFF2-40B4-BE49-F238E27FC236}">
                <a16:creationId xmlns:a16="http://schemas.microsoft.com/office/drawing/2014/main" id="{FADD6EBF-BB24-06E9-DE16-E70F83EE7D19}"/>
              </a:ext>
            </a:extLst>
          </p:cNvPr>
          <p:cNvSpPr/>
          <p:nvPr/>
        </p:nvSpPr>
        <p:spPr>
          <a:xfrm flipH="1" flipV="1">
            <a:off x="11069128" y="5690842"/>
            <a:ext cx="947153" cy="978101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7" name="مستطيل 166">
            <a:extLst>
              <a:ext uri="{FF2B5EF4-FFF2-40B4-BE49-F238E27FC236}">
                <a16:creationId xmlns:a16="http://schemas.microsoft.com/office/drawing/2014/main" id="{DB6ECF1E-3AB2-B280-8EA5-C399C8EE4C21}"/>
              </a:ext>
            </a:extLst>
          </p:cNvPr>
          <p:cNvSpPr/>
          <p:nvPr/>
        </p:nvSpPr>
        <p:spPr>
          <a:xfrm>
            <a:off x="1988305" y="352193"/>
            <a:ext cx="7604555" cy="428103"/>
          </a:xfrm>
          <a:prstGeom prst="rect">
            <a:avLst/>
          </a:prstGeom>
          <a:solidFill>
            <a:srgbClr val="0D676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67" dirty="0">
                <a:solidFill>
                  <a:schemeClr val="bg1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النموذج الإشرافي دعم وتمكين للمدرسة في برامج الموهوبين </a:t>
            </a:r>
          </a:p>
        </p:txBody>
      </p:sp>
      <p:sp>
        <p:nvSpPr>
          <p:cNvPr id="168" name="Freeform 11">
            <a:extLst>
              <a:ext uri="{FF2B5EF4-FFF2-40B4-BE49-F238E27FC236}">
                <a16:creationId xmlns:a16="http://schemas.microsoft.com/office/drawing/2014/main" id="{81B531B3-8464-74F6-39D2-92D339482D5F}"/>
              </a:ext>
            </a:extLst>
          </p:cNvPr>
          <p:cNvSpPr/>
          <p:nvPr/>
        </p:nvSpPr>
        <p:spPr>
          <a:xfrm flipH="1">
            <a:off x="4890880" y="1061890"/>
            <a:ext cx="892038" cy="967249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9" name="Freeform 11">
            <a:extLst>
              <a:ext uri="{FF2B5EF4-FFF2-40B4-BE49-F238E27FC236}">
                <a16:creationId xmlns:a16="http://schemas.microsoft.com/office/drawing/2014/main" id="{CA8815FD-9EC3-B81B-4A4E-88BC2C16EA5C}"/>
              </a:ext>
            </a:extLst>
          </p:cNvPr>
          <p:cNvSpPr/>
          <p:nvPr/>
        </p:nvSpPr>
        <p:spPr>
          <a:xfrm flipV="1">
            <a:off x="98299" y="5750874"/>
            <a:ext cx="1000394" cy="927665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72" name="قوس كبير أيمن 171">
            <a:extLst>
              <a:ext uri="{FF2B5EF4-FFF2-40B4-BE49-F238E27FC236}">
                <a16:creationId xmlns:a16="http://schemas.microsoft.com/office/drawing/2014/main" id="{F6DCF6A4-9230-CEEE-132A-544BE085A7DD}"/>
              </a:ext>
            </a:extLst>
          </p:cNvPr>
          <p:cNvSpPr/>
          <p:nvPr/>
        </p:nvSpPr>
        <p:spPr>
          <a:xfrm>
            <a:off x="5909647" y="1124335"/>
            <a:ext cx="172710" cy="5498820"/>
          </a:xfrm>
          <a:prstGeom prst="rightBrace">
            <a:avLst>
              <a:gd name="adj1" fmla="val 170801"/>
              <a:gd name="adj2" fmla="val 49472"/>
            </a:avLst>
          </a:prstGeom>
          <a:solidFill>
            <a:srgbClr val="145A5D"/>
          </a:solidFill>
          <a:ln w="38100">
            <a:solidFill>
              <a:srgbClr val="C0AF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621" dirty="0"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723A-E773-9CFC-0C74-5E52ED1D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2750BB90-A05A-A79F-198E-E3EECE9718AD}"/>
              </a:ext>
            </a:extLst>
          </p:cNvPr>
          <p:cNvSpPr/>
          <p:nvPr/>
        </p:nvSpPr>
        <p:spPr>
          <a:xfrm flipH="1" flipV="1">
            <a:off x="6196329" y="0"/>
            <a:ext cx="5995671" cy="6464336"/>
          </a:xfrm>
          <a:custGeom>
            <a:avLst/>
            <a:gdLst/>
            <a:ahLst/>
            <a:cxnLst/>
            <a:rect l="l" t="t" r="r" b="b"/>
            <a:pathLst>
              <a:path w="8993507" h="9696504">
                <a:moveTo>
                  <a:pt x="8993507" y="9696504"/>
                </a:moveTo>
                <a:lnTo>
                  <a:pt x="0" y="9696504"/>
                </a:lnTo>
                <a:lnTo>
                  <a:pt x="0" y="0"/>
                </a:lnTo>
                <a:lnTo>
                  <a:pt x="8993507" y="0"/>
                </a:lnTo>
                <a:lnTo>
                  <a:pt x="8993507" y="9696504"/>
                </a:lnTo>
                <a:close/>
              </a:path>
            </a:pathLst>
          </a:custGeom>
          <a:blipFill>
            <a:blip r:embed="rId3">
              <a:alphaModFix amt="2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E77D1FC-8510-F4E1-9B8C-670016E75977}"/>
              </a:ext>
            </a:extLst>
          </p:cNvPr>
          <p:cNvSpPr/>
          <p:nvPr/>
        </p:nvSpPr>
        <p:spPr>
          <a:xfrm>
            <a:off x="11276416" y="197830"/>
            <a:ext cx="759331" cy="380737"/>
          </a:xfrm>
          <a:custGeom>
            <a:avLst/>
            <a:gdLst/>
            <a:ahLst/>
            <a:cxnLst/>
            <a:rect l="l" t="t" r="r" b="b"/>
            <a:pathLst>
              <a:path w="1138997" h="571105">
                <a:moveTo>
                  <a:pt x="0" y="0"/>
                </a:moveTo>
                <a:lnTo>
                  <a:pt x="1138997" y="0"/>
                </a:lnTo>
                <a:lnTo>
                  <a:pt x="1138997" y="571105"/>
                </a:lnTo>
                <a:lnTo>
                  <a:pt x="0" y="57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00439"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E416616-9502-16CB-32D4-8763BAD606C4}"/>
              </a:ext>
            </a:extLst>
          </p:cNvPr>
          <p:cNvSpPr/>
          <p:nvPr/>
        </p:nvSpPr>
        <p:spPr>
          <a:xfrm>
            <a:off x="6138017" y="1067966"/>
            <a:ext cx="967249" cy="967249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2B5C7F1-2A88-6509-523A-0C4FF8527E3C}"/>
              </a:ext>
            </a:extLst>
          </p:cNvPr>
          <p:cNvSpPr txBox="1"/>
          <p:nvPr/>
        </p:nvSpPr>
        <p:spPr>
          <a:xfrm>
            <a:off x="7063869" y="5861182"/>
            <a:ext cx="1407939" cy="470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513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Customer Satisfaction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EA7502F-95FA-9D24-265E-D74874A11D49}"/>
              </a:ext>
            </a:extLst>
          </p:cNvPr>
          <p:cNvSpPr txBox="1"/>
          <p:nvPr/>
        </p:nvSpPr>
        <p:spPr>
          <a:xfrm>
            <a:off x="8654489" y="5861182"/>
            <a:ext cx="1407939" cy="470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513" b="1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Revenue Growth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B92BB27-1D88-A67C-3256-C65A68B19BC4}"/>
              </a:ext>
            </a:extLst>
          </p:cNvPr>
          <p:cNvGrpSpPr/>
          <p:nvPr/>
        </p:nvGrpSpPr>
        <p:grpSpPr>
          <a:xfrm>
            <a:off x="421369" y="1819749"/>
            <a:ext cx="3259403" cy="711943"/>
            <a:chOff x="536027" y="2881902"/>
            <a:chExt cx="4365836" cy="91575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CCA8B4-1B33-6949-96BA-F3F891140BD1}"/>
                </a:ext>
              </a:extLst>
            </p:cNvPr>
            <p:cNvSpPr/>
            <p:nvPr/>
          </p:nvSpPr>
          <p:spPr>
            <a:xfrm>
              <a:off x="536027" y="2881902"/>
              <a:ext cx="821520" cy="789798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C5EA021-024C-C1F6-0A2C-D7ECBD930686}"/>
                </a:ext>
              </a:extLst>
            </p:cNvPr>
            <p:cNvSpPr/>
            <p:nvPr/>
          </p:nvSpPr>
          <p:spPr>
            <a:xfrm flipH="1" flipV="1">
              <a:off x="4060876" y="3007859"/>
              <a:ext cx="840987" cy="789799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7C95B81B-AAB1-DAAB-7DF0-53F337EF3D8C}"/>
              </a:ext>
            </a:extLst>
          </p:cNvPr>
          <p:cNvGrpSpPr/>
          <p:nvPr/>
        </p:nvGrpSpPr>
        <p:grpSpPr>
          <a:xfrm>
            <a:off x="421369" y="2653066"/>
            <a:ext cx="3259403" cy="678586"/>
            <a:chOff x="536026" y="2924809"/>
            <a:chExt cx="4365837" cy="872849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CF822B80-3CBF-C20D-8B02-1C1A15186AD5}"/>
                </a:ext>
              </a:extLst>
            </p:cNvPr>
            <p:cNvSpPr/>
            <p:nvPr/>
          </p:nvSpPr>
          <p:spPr>
            <a:xfrm>
              <a:off x="536026" y="2924809"/>
              <a:ext cx="821520" cy="789798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34296B6-6392-48BF-CB79-6EECBC067669}"/>
                </a:ext>
              </a:extLst>
            </p:cNvPr>
            <p:cNvSpPr/>
            <p:nvPr/>
          </p:nvSpPr>
          <p:spPr>
            <a:xfrm flipH="1" flipV="1">
              <a:off x="4060876" y="3007859"/>
              <a:ext cx="840987" cy="789799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96A855B-ACB0-DB95-49D4-B093A7A11EFE}"/>
              </a:ext>
            </a:extLst>
          </p:cNvPr>
          <p:cNvSpPr/>
          <p:nvPr/>
        </p:nvSpPr>
        <p:spPr>
          <a:xfrm>
            <a:off x="428735" y="2815950"/>
            <a:ext cx="3197181" cy="56113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الأنشطة المختلفة ( رياضية , ثقافية , اجتماعية, حرفية , مهنية)لتأهيل ذوي الإعاقة </a:t>
            </a:r>
          </a:p>
          <a:p>
            <a:pPr algn="ctr"/>
            <a:endParaRPr lang="ar-SA" sz="621" b="1" dirty="0">
              <a:solidFill>
                <a:srgbClr val="15445A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BE0B7C9E-C1C5-45F5-6E2E-DA2ABF39C7C3}"/>
              </a:ext>
            </a:extLst>
          </p:cNvPr>
          <p:cNvGrpSpPr/>
          <p:nvPr/>
        </p:nvGrpSpPr>
        <p:grpSpPr>
          <a:xfrm>
            <a:off x="409332" y="3469289"/>
            <a:ext cx="3247273" cy="746237"/>
            <a:chOff x="552275" y="2837791"/>
            <a:chExt cx="4349588" cy="959867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99CC1BE-2A41-3DB0-433B-EA6561E2FE1D}"/>
                </a:ext>
              </a:extLst>
            </p:cNvPr>
            <p:cNvSpPr/>
            <p:nvPr/>
          </p:nvSpPr>
          <p:spPr>
            <a:xfrm>
              <a:off x="552275" y="2837791"/>
              <a:ext cx="821520" cy="789798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750C2104-6DC1-E134-B212-3C9633AF8196}"/>
                </a:ext>
              </a:extLst>
            </p:cNvPr>
            <p:cNvSpPr/>
            <p:nvPr/>
          </p:nvSpPr>
          <p:spPr>
            <a:xfrm flipH="1" flipV="1">
              <a:off x="4060876" y="3007859"/>
              <a:ext cx="840987" cy="789799"/>
            </a:xfrm>
            <a:custGeom>
              <a:avLst/>
              <a:gdLst/>
              <a:ahLst/>
              <a:cxnLst/>
              <a:rect l="l" t="t" r="r" b="b"/>
              <a:pathLst>
                <a:path w="1450873" h="1450873">
                  <a:moveTo>
                    <a:pt x="0" y="0"/>
                  </a:moveTo>
                  <a:lnTo>
                    <a:pt x="1450873" y="0"/>
                  </a:lnTo>
                  <a:lnTo>
                    <a:pt x="1450873" y="1450872"/>
                  </a:lnTo>
                  <a:lnTo>
                    <a:pt x="0" y="1450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BE61BBCD-2347-91C9-B123-1C785B273391}"/>
              </a:ext>
            </a:extLst>
          </p:cNvPr>
          <p:cNvSpPr/>
          <p:nvPr/>
        </p:nvSpPr>
        <p:spPr>
          <a:xfrm>
            <a:off x="277948" y="3533002"/>
            <a:ext cx="3306013" cy="6091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667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 </a:t>
            </a:r>
            <a:r>
              <a:rPr lang="ar-SA" sz="9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عمليات إرشادية تستهدف الاسر- المعلمين-الطلاب</a:t>
            </a:r>
          </a:p>
          <a:p>
            <a:pPr algn="r"/>
            <a:r>
              <a:rPr lang="ar-SA" sz="9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تحديد أدوات التشخيص المطبقة في المدارس</a:t>
            </a:r>
          </a:p>
          <a:p>
            <a:pPr algn="r"/>
            <a:r>
              <a:rPr lang="ar-SA" sz="9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تحديد برامج التربية الخاصة الداعمة للمدارس</a:t>
            </a:r>
          </a:p>
          <a:p>
            <a:pPr algn="r"/>
            <a:r>
              <a:rPr lang="ar-SA" sz="933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خدمات الطلبة من ذوي الإعاقة مسؤولية الجميع بالمدرسة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3C5EC50-96F1-FF44-59C4-F173A73B5ADC}"/>
              </a:ext>
            </a:extLst>
          </p:cNvPr>
          <p:cNvSpPr/>
          <p:nvPr/>
        </p:nvSpPr>
        <p:spPr>
          <a:xfrm>
            <a:off x="1229456" y="1254349"/>
            <a:ext cx="3360563" cy="473508"/>
          </a:xfrm>
          <a:prstGeom prst="rect">
            <a:avLst/>
          </a:prstGeom>
          <a:solidFill>
            <a:srgbClr val="145A5D"/>
          </a:solidFill>
          <a:ln w="3175">
            <a:solidFill>
              <a:srgbClr val="154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1200" dirty="0">
                <a:solidFill>
                  <a:schemeClr val="bg1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العليات الإشرافية لا تنفصل عن عمليات التعلم</a:t>
            </a:r>
          </a:p>
        </p:txBody>
      </p:sp>
      <p:pic>
        <p:nvPicPr>
          <p:cNvPr id="40" name="Picture 2" descr="مرحبا بمنسوبي وزارة التعليم - يداوي">
            <a:extLst>
              <a:ext uri="{FF2B5EF4-FFF2-40B4-BE49-F238E27FC236}">
                <a16:creationId xmlns:a16="http://schemas.microsoft.com/office/drawing/2014/main" id="{6C8F0D5F-5B44-8B16-EA16-F19F1F72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" y="164389"/>
            <a:ext cx="1040268" cy="10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92B244B0-855F-9B2D-2FB6-EDF22CF5C56E}"/>
              </a:ext>
            </a:extLst>
          </p:cNvPr>
          <p:cNvSpPr/>
          <p:nvPr/>
        </p:nvSpPr>
        <p:spPr>
          <a:xfrm>
            <a:off x="4061730" y="2192413"/>
            <a:ext cx="1418417" cy="220587"/>
          </a:xfrm>
          <a:prstGeom prst="roundRect">
            <a:avLst/>
          </a:prstGeom>
          <a:solidFill>
            <a:srgbClr val="359290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التدريس</a:t>
            </a: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558F53D6-B6D2-16B5-99A1-A4E1FDF70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007" y="2330838"/>
            <a:ext cx="30479" cy="5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12" tIns="6506" rIns="13012" bIns="6506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256"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F4669B38-2D0E-72C3-E2B9-9DB49731133C}"/>
              </a:ext>
            </a:extLst>
          </p:cNvPr>
          <p:cNvSpPr/>
          <p:nvPr/>
        </p:nvSpPr>
        <p:spPr>
          <a:xfrm>
            <a:off x="4064214" y="3014363"/>
            <a:ext cx="1415933" cy="222787"/>
          </a:xfrm>
          <a:prstGeom prst="roundRect">
            <a:avLst/>
          </a:prstGeom>
          <a:solidFill>
            <a:srgbClr val="359290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الأنشطة اللاصفية  </a:t>
            </a:r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459C3848-4AAB-BBF7-ED7C-5877926AF5A4}"/>
              </a:ext>
            </a:extLst>
          </p:cNvPr>
          <p:cNvSpPr/>
          <p:nvPr/>
        </p:nvSpPr>
        <p:spPr>
          <a:xfrm>
            <a:off x="4061730" y="3839463"/>
            <a:ext cx="1418417" cy="216663"/>
          </a:xfrm>
          <a:prstGeom prst="roundRect">
            <a:avLst/>
          </a:prstGeom>
          <a:solidFill>
            <a:srgbClr val="359290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التوجيه الطلابي </a:t>
            </a:r>
          </a:p>
        </p:txBody>
      </p:sp>
      <p:cxnSp>
        <p:nvCxnSpPr>
          <p:cNvPr id="53" name="رابط كسهم مستقيم 52">
            <a:extLst>
              <a:ext uri="{FF2B5EF4-FFF2-40B4-BE49-F238E27FC236}">
                <a16:creationId xmlns:a16="http://schemas.microsoft.com/office/drawing/2014/main" id="{3FD7177E-5E66-2E85-F78E-3AE536CEF663}"/>
              </a:ext>
            </a:extLst>
          </p:cNvPr>
          <p:cNvCxnSpPr>
            <a:cxnSpLocks/>
          </p:cNvCxnSpPr>
          <p:nvPr/>
        </p:nvCxnSpPr>
        <p:spPr>
          <a:xfrm flipV="1">
            <a:off x="3926452" y="2316115"/>
            <a:ext cx="38561" cy="136"/>
          </a:xfrm>
          <a:prstGeom prst="straightConnector1">
            <a:avLst/>
          </a:prstGeom>
          <a:ln w="5715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قوس كبير أيمن 53">
            <a:extLst>
              <a:ext uri="{FF2B5EF4-FFF2-40B4-BE49-F238E27FC236}">
                <a16:creationId xmlns:a16="http://schemas.microsoft.com/office/drawing/2014/main" id="{A7521621-9829-2959-E176-E310FF05CBAE}"/>
              </a:ext>
            </a:extLst>
          </p:cNvPr>
          <p:cNvSpPr/>
          <p:nvPr/>
        </p:nvSpPr>
        <p:spPr>
          <a:xfrm>
            <a:off x="5909647" y="1124335"/>
            <a:ext cx="172710" cy="5498820"/>
          </a:xfrm>
          <a:prstGeom prst="rightBrace">
            <a:avLst>
              <a:gd name="adj1" fmla="val 170801"/>
              <a:gd name="adj2" fmla="val 49472"/>
            </a:avLst>
          </a:prstGeom>
          <a:solidFill>
            <a:srgbClr val="145A5D"/>
          </a:solidFill>
          <a:ln w="38100">
            <a:solidFill>
              <a:srgbClr val="C0AF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621" dirty="0"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  <p:cxnSp>
        <p:nvCxnSpPr>
          <p:cNvPr id="55" name="رابط كسهم مستقيم 54">
            <a:extLst>
              <a:ext uri="{FF2B5EF4-FFF2-40B4-BE49-F238E27FC236}">
                <a16:creationId xmlns:a16="http://schemas.microsoft.com/office/drawing/2014/main" id="{49548328-ADC2-9F7A-A809-96F74BE8DDCC}"/>
              </a:ext>
            </a:extLst>
          </p:cNvPr>
          <p:cNvCxnSpPr>
            <a:cxnSpLocks/>
          </p:cNvCxnSpPr>
          <p:nvPr/>
        </p:nvCxnSpPr>
        <p:spPr>
          <a:xfrm flipV="1">
            <a:off x="3922713" y="3126539"/>
            <a:ext cx="38561" cy="136"/>
          </a:xfrm>
          <a:prstGeom prst="straightConnector1">
            <a:avLst/>
          </a:prstGeom>
          <a:ln w="5715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A7611583-5092-F938-E0FE-E83DDE4BD82D}"/>
              </a:ext>
            </a:extLst>
          </p:cNvPr>
          <p:cNvCxnSpPr>
            <a:cxnSpLocks/>
          </p:cNvCxnSpPr>
          <p:nvPr/>
        </p:nvCxnSpPr>
        <p:spPr>
          <a:xfrm flipV="1">
            <a:off x="3928480" y="3954247"/>
            <a:ext cx="38561" cy="136"/>
          </a:xfrm>
          <a:prstGeom prst="straightConnector1">
            <a:avLst/>
          </a:prstGeom>
          <a:ln w="5715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43E2AF9E-E6CB-4A61-F805-12E6A278CAE5}"/>
              </a:ext>
            </a:extLst>
          </p:cNvPr>
          <p:cNvSpPr/>
          <p:nvPr/>
        </p:nvSpPr>
        <p:spPr>
          <a:xfrm>
            <a:off x="1788501" y="6178925"/>
            <a:ext cx="555349" cy="212639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عالي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8310B2C-EB38-B462-06F4-46D2806E373C}"/>
              </a:ext>
            </a:extLst>
          </p:cNvPr>
          <p:cNvSpPr/>
          <p:nvPr/>
        </p:nvSpPr>
        <p:spPr>
          <a:xfrm>
            <a:off x="5022080" y="6185373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7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تميز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F52360B0-BA10-1CC7-42FC-D518C5B63E61}"/>
              </a:ext>
            </a:extLst>
          </p:cNvPr>
          <p:cNvSpPr/>
          <p:nvPr/>
        </p:nvSpPr>
        <p:spPr>
          <a:xfrm>
            <a:off x="1085538" y="6172457"/>
            <a:ext cx="608977" cy="20990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متوسط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72B4A97-AF3E-A8F3-F3E3-1FE45391E344}"/>
              </a:ext>
            </a:extLst>
          </p:cNvPr>
          <p:cNvSpPr/>
          <p:nvPr/>
        </p:nvSpPr>
        <p:spPr>
          <a:xfrm>
            <a:off x="338087" y="6178463"/>
            <a:ext cx="592379" cy="20990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منخفض</a:t>
            </a:r>
          </a:p>
        </p:txBody>
      </p:sp>
      <p:cxnSp>
        <p:nvCxnSpPr>
          <p:cNvPr id="62" name="رابط كسهم مستقيم 61">
            <a:extLst>
              <a:ext uri="{FF2B5EF4-FFF2-40B4-BE49-F238E27FC236}">
                <a16:creationId xmlns:a16="http://schemas.microsoft.com/office/drawing/2014/main" id="{F510BC2C-5B6B-E290-5EED-D2A167D53258}"/>
              </a:ext>
            </a:extLst>
          </p:cNvPr>
          <p:cNvCxnSpPr>
            <a:cxnSpLocks/>
          </p:cNvCxnSpPr>
          <p:nvPr/>
        </p:nvCxnSpPr>
        <p:spPr>
          <a:xfrm flipH="1">
            <a:off x="4658519" y="6233471"/>
            <a:ext cx="306671" cy="0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EACBFBEE-D539-5973-2A74-19C14ECCD687}"/>
              </a:ext>
            </a:extLst>
          </p:cNvPr>
          <p:cNvSpPr/>
          <p:nvPr/>
        </p:nvSpPr>
        <p:spPr>
          <a:xfrm>
            <a:off x="3636394" y="5305358"/>
            <a:ext cx="1349963" cy="412497"/>
          </a:xfrm>
          <a:prstGeom prst="rect">
            <a:avLst/>
          </a:prstGeom>
          <a:solidFill>
            <a:srgbClr val="C0AF84"/>
          </a:solidFill>
          <a:ln w="12700">
            <a:solidFill>
              <a:srgbClr val="145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928" tIns="5964" rIns="11928" bIns="596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967" dirty="0">
                <a:solidFill>
                  <a:srgbClr val="15445A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تقويم خارجي </a:t>
            </a:r>
          </a:p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967" dirty="0">
                <a:solidFill>
                  <a:srgbClr val="15445A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الهيئة </a:t>
            </a:r>
            <a:endParaRPr lang="en-US" sz="690" dirty="0">
              <a:solidFill>
                <a:srgbClr val="15445A"/>
              </a:solidFill>
              <a:latin typeface="DIN Next LT Arabic Black" panose="020B0A03020203050203" pitchFamily="34" charset="-78"/>
              <a:ea typeface="Calibri" panose="020F0502020204030204" pitchFamily="34" charset="0"/>
              <a:cs typeface="DIN Next LT Arabic Black" panose="020B0A03020203050203" pitchFamily="34" charset="-78"/>
            </a:endParaRPr>
          </a:p>
        </p:txBody>
      </p:sp>
      <p:cxnSp>
        <p:nvCxnSpPr>
          <p:cNvPr id="64" name="رابط كسهم مستقيم 63">
            <a:extLst>
              <a:ext uri="{FF2B5EF4-FFF2-40B4-BE49-F238E27FC236}">
                <a16:creationId xmlns:a16="http://schemas.microsoft.com/office/drawing/2014/main" id="{9EA1AD25-312A-0E7C-D716-0B4DE194C2C7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4896522" y="5686068"/>
            <a:ext cx="451057" cy="499305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0AFE58E9-318A-5397-099B-A7731454F282}"/>
              </a:ext>
            </a:extLst>
          </p:cNvPr>
          <p:cNvSpPr/>
          <p:nvPr/>
        </p:nvSpPr>
        <p:spPr>
          <a:xfrm>
            <a:off x="1315220" y="4710137"/>
            <a:ext cx="3427057" cy="475358"/>
          </a:xfrm>
          <a:prstGeom prst="rect">
            <a:avLst/>
          </a:prstGeom>
          <a:solidFill>
            <a:srgbClr val="145A5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5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تصنيف المدارس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4FAB9395-0A5C-96BE-B9E3-BEA0A4DF4143}"/>
              </a:ext>
            </a:extLst>
          </p:cNvPr>
          <p:cNvSpPr/>
          <p:nvPr/>
        </p:nvSpPr>
        <p:spPr>
          <a:xfrm>
            <a:off x="4305028" y="6185345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متقدم 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5511FCEB-F201-60F6-C83C-06541921E55B}"/>
              </a:ext>
            </a:extLst>
          </p:cNvPr>
          <p:cNvSpPr/>
          <p:nvPr/>
        </p:nvSpPr>
        <p:spPr>
          <a:xfrm>
            <a:off x="3612824" y="6170913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انطلاق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EA151A3-38EE-3192-6181-C47A4E9D3F0E}"/>
              </a:ext>
            </a:extLst>
          </p:cNvPr>
          <p:cNvSpPr/>
          <p:nvPr/>
        </p:nvSpPr>
        <p:spPr>
          <a:xfrm>
            <a:off x="2909738" y="6179893"/>
            <a:ext cx="650998" cy="228663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تهيئة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B77EF23-ACEE-07BB-DC38-5BC451794691}"/>
              </a:ext>
            </a:extLst>
          </p:cNvPr>
          <p:cNvSpPr/>
          <p:nvPr/>
        </p:nvSpPr>
        <p:spPr>
          <a:xfrm>
            <a:off x="744399" y="5304268"/>
            <a:ext cx="1316513" cy="404375"/>
          </a:xfrm>
          <a:prstGeom prst="rect">
            <a:avLst/>
          </a:prstGeom>
          <a:solidFill>
            <a:srgbClr val="C0AF84"/>
          </a:solidFill>
          <a:ln w="12700">
            <a:solidFill>
              <a:srgbClr val="145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928" tIns="5964" rIns="11928" bIns="596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1105" dirty="0">
                <a:solidFill>
                  <a:srgbClr val="15445A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تقويم داخلي </a:t>
            </a:r>
            <a:endParaRPr lang="en-US" sz="1105" dirty="0">
              <a:solidFill>
                <a:srgbClr val="15445A"/>
              </a:solidFill>
              <a:latin typeface="DIN Next LT Arabic Black" panose="020B0A03020203050203" pitchFamily="34" charset="-78"/>
              <a:ea typeface="Calibri" panose="020F0502020204030204" pitchFamily="34" charset="0"/>
              <a:cs typeface="DIN Next LT Arabic Black" panose="020B0A03020203050203" pitchFamily="34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633583AE-2D37-6E43-B89E-A1DC7EAB505F}"/>
              </a:ext>
            </a:extLst>
          </p:cNvPr>
          <p:cNvSpPr/>
          <p:nvPr/>
        </p:nvSpPr>
        <p:spPr>
          <a:xfrm>
            <a:off x="879838" y="5770295"/>
            <a:ext cx="1066005" cy="215408"/>
          </a:xfrm>
          <a:prstGeom prst="rect">
            <a:avLst/>
          </a:prstGeom>
          <a:solidFill>
            <a:srgbClr val="37958D"/>
          </a:solidFill>
          <a:ln w="12700">
            <a:solidFill>
              <a:srgbClr val="C0A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28" b="1" dirty="0"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قسم ذوي الإعاقة</a:t>
            </a:r>
          </a:p>
        </p:txBody>
      </p:sp>
      <p:cxnSp>
        <p:nvCxnSpPr>
          <p:cNvPr id="73" name="رابط كسهم مستقيم 72">
            <a:extLst>
              <a:ext uri="{FF2B5EF4-FFF2-40B4-BE49-F238E27FC236}">
                <a16:creationId xmlns:a16="http://schemas.microsoft.com/office/drawing/2014/main" id="{4563742A-340F-BCE0-D901-00E7AE249520}"/>
              </a:ext>
            </a:extLst>
          </p:cNvPr>
          <p:cNvCxnSpPr>
            <a:cxnSpLocks/>
          </p:cNvCxnSpPr>
          <p:nvPr/>
        </p:nvCxnSpPr>
        <p:spPr>
          <a:xfrm>
            <a:off x="4598274" y="5701741"/>
            <a:ext cx="32254" cy="464901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>
            <a:extLst>
              <a:ext uri="{FF2B5EF4-FFF2-40B4-BE49-F238E27FC236}">
                <a16:creationId xmlns:a16="http://schemas.microsoft.com/office/drawing/2014/main" id="{2D68FCE0-7DA5-CAE9-2999-31FC6142EF89}"/>
              </a:ext>
            </a:extLst>
          </p:cNvPr>
          <p:cNvCxnSpPr>
            <a:cxnSpLocks/>
          </p:cNvCxnSpPr>
          <p:nvPr/>
        </p:nvCxnSpPr>
        <p:spPr>
          <a:xfrm flipH="1">
            <a:off x="3938324" y="5717855"/>
            <a:ext cx="91678" cy="420368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كسهم مستقيم 74">
            <a:extLst>
              <a:ext uri="{FF2B5EF4-FFF2-40B4-BE49-F238E27FC236}">
                <a16:creationId xmlns:a16="http://schemas.microsoft.com/office/drawing/2014/main" id="{A4EDECD6-3F28-D439-993B-4C5BFBD4CE86}"/>
              </a:ext>
            </a:extLst>
          </p:cNvPr>
          <p:cNvCxnSpPr>
            <a:cxnSpLocks/>
          </p:cNvCxnSpPr>
          <p:nvPr/>
        </p:nvCxnSpPr>
        <p:spPr>
          <a:xfrm flipH="1">
            <a:off x="3331597" y="5675494"/>
            <a:ext cx="504729" cy="451871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كسهم مستقيم 75">
            <a:extLst>
              <a:ext uri="{FF2B5EF4-FFF2-40B4-BE49-F238E27FC236}">
                <a16:creationId xmlns:a16="http://schemas.microsoft.com/office/drawing/2014/main" id="{A10E1D55-73FF-12FC-958A-A5898F99BC67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1617666" y="6025175"/>
            <a:ext cx="448510" cy="153750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>
            <a:extLst>
              <a:ext uri="{FF2B5EF4-FFF2-40B4-BE49-F238E27FC236}">
                <a16:creationId xmlns:a16="http://schemas.microsoft.com/office/drawing/2014/main" id="{28A016F1-C32C-9F5F-2AD4-F092ED4D1F30}"/>
              </a:ext>
            </a:extLst>
          </p:cNvPr>
          <p:cNvCxnSpPr>
            <a:cxnSpLocks/>
            <a:stCxn id="70" idx="2"/>
            <a:endCxn id="60" idx="0"/>
          </p:cNvCxnSpPr>
          <p:nvPr/>
        </p:nvCxnSpPr>
        <p:spPr>
          <a:xfrm flipH="1">
            <a:off x="1390026" y="5985703"/>
            <a:ext cx="22814" cy="186755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كسهم مستقيم 77">
            <a:extLst>
              <a:ext uri="{FF2B5EF4-FFF2-40B4-BE49-F238E27FC236}">
                <a16:creationId xmlns:a16="http://schemas.microsoft.com/office/drawing/2014/main" id="{462801BA-A530-8F43-958A-306080E022E6}"/>
              </a:ext>
            </a:extLst>
          </p:cNvPr>
          <p:cNvCxnSpPr>
            <a:cxnSpLocks/>
          </p:cNvCxnSpPr>
          <p:nvPr/>
        </p:nvCxnSpPr>
        <p:spPr>
          <a:xfrm flipH="1">
            <a:off x="703596" y="6026668"/>
            <a:ext cx="325052" cy="75551"/>
          </a:xfrm>
          <a:prstGeom prst="straightConnector1">
            <a:avLst/>
          </a:prstGeom>
          <a:ln w="12700">
            <a:solidFill>
              <a:srgbClr val="C0AF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455A97BF-6C9C-EE4E-9999-071B0EBBA348}"/>
              </a:ext>
            </a:extLst>
          </p:cNvPr>
          <p:cNvSpPr/>
          <p:nvPr/>
        </p:nvSpPr>
        <p:spPr>
          <a:xfrm>
            <a:off x="5516409" y="1141172"/>
            <a:ext cx="6116791" cy="482201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7803" indent="-157803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نتائج تطبيق أدوات القياس لتصنيف المتعلمين</a:t>
            </a:r>
          </a:p>
          <a:p>
            <a:pPr marL="157803" indent="-157803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تحديد الخدمات في المدارس بما يتناسب مع احتياجات الفئات المصنفة </a:t>
            </a:r>
          </a:p>
          <a:p>
            <a:pPr marL="157803" indent="-157803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تنفيذ عمليات الدعم اللازمة للمدرسة من قبل برامج التربية الخاصة</a:t>
            </a:r>
          </a:p>
          <a:p>
            <a:pPr marL="157803" indent="-157803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تحقيق فرص تعليمية متكافئة لجميع المتعلمين</a:t>
            </a:r>
          </a:p>
          <a:p>
            <a:pPr marL="157803" indent="-157803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كسر عزلة برامج ذوي الإعاقة داخل المدارس</a:t>
            </a:r>
          </a:p>
          <a:p>
            <a:pPr marL="157803" indent="-157803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جميع المدارس بلا استثناء يجب أن تقدم خدمة الطلبة من ذوي الإعاقة</a:t>
            </a:r>
          </a:p>
        </p:txBody>
      </p: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7A879ACC-8A40-1D4B-D764-58CB77146A99}"/>
              </a:ext>
            </a:extLst>
          </p:cNvPr>
          <p:cNvSpPr/>
          <p:nvPr/>
        </p:nvSpPr>
        <p:spPr>
          <a:xfrm>
            <a:off x="7270937" y="1254349"/>
            <a:ext cx="3360563" cy="473508"/>
          </a:xfrm>
          <a:prstGeom prst="rect">
            <a:avLst/>
          </a:prstGeom>
          <a:solidFill>
            <a:srgbClr val="145A5D"/>
          </a:solidFill>
          <a:ln w="3175">
            <a:solidFill>
              <a:srgbClr val="154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07000"/>
              </a:lnSpc>
              <a:spcAft>
                <a:spcPts val="104"/>
              </a:spcAft>
            </a:pPr>
            <a:r>
              <a:rPr lang="ar-SA" sz="1200" dirty="0">
                <a:solidFill>
                  <a:schemeClr val="bg1"/>
                </a:solidFill>
                <a:latin typeface="DIN Next LT Arabic Black" panose="020B0A03020203050203" pitchFamily="34" charset="-78"/>
                <a:ea typeface="Calibri" panose="020F0502020204030204" pitchFamily="34" charset="0"/>
                <a:cs typeface="DIN Next LT Arabic Black" panose="020B0A03020203050203" pitchFamily="34" charset="-78"/>
              </a:rPr>
              <a:t>نواتج التعلم </a:t>
            </a:r>
          </a:p>
        </p:txBody>
      </p: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1ACA736F-BDFA-D29B-110B-B6AA2A24A4BB}"/>
              </a:ext>
            </a:extLst>
          </p:cNvPr>
          <p:cNvGrpSpPr/>
          <p:nvPr/>
        </p:nvGrpSpPr>
        <p:grpSpPr>
          <a:xfrm>
            <a:off x="11433505" y="1815761"/>
            <a:ext cx="366704" cy="444839"/>
            <a:chOff x="9074110" y="385629"/>
            <a:chExt cx="717121" cy="837859"/>
          </a:xfrm>
        </p:grpSpPr>
        <p:grpSp>
          <p:nvGrpSpPr>
            <p:cNvPr id="122" name="Group 21">
              <a:extLst>
                <a:ext uri="{FF2B5EF4-FFF2-40B4-BE49-F238E27FC236}">
                  <a16:creationId xmlns:a16="http://schemas.microsoft.com/office/drawing/2014/main" id="{7B906138-E455-3E1E-FEA8-D2D2A95888D1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24" name="Freeform 22">
                <a:extLst>
                  <a:ext uri="{FF2B5EF4-FFF2-40B4-BE49-F238E27FC236}">
                    <a16:creationId xmlns:a16="http://schemas.microsoft.com/office/drawing/2014/main" id="{7F12E4AB-C639-A698-1F92-FF32054CC835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25" name="TextBox 23">
                <a:extLst>
                  <a:ext uri="{FF2B5EF4-FFF2-40B4-BE49-F238E27FC236}">
                    <a16:creationId xmlns:a16="http://schemas.microsoft.com/office/drawing/2014/main" id="{990845A8-9CF7-895B-DBBF-817E58E6DE1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23" name="TextBox 32">
              <a:extLst>
                <a:ext uri="{FF2B5EF4-FFF2-40B4-BE49-F238E27FC236}">
                  <a16:creationId xmlns:a16="http://schemas.microsoft.com/office/drawing/2014/main" id="{3AB9C3BA-3047-E9D6-F288-97CFE21AB3E9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1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1779779C-5DEF-AD96-DC7B-093388FC6EE0}"/>
              </a:ext>
            </a:extLst>
          </p:cNvPr>
          <p:cNvGrpSpPr/>
          <p:nvPr/>
        </p:nvGrpSpPr>
        <p:grpSpPr>
          <a:xfrm>
            <a:off x="11449175" y="2476161"/>
            <a:ext cx="366704" cy="444839"/>
            <a:chOff x="9074110" y="385629"/>
            <a:chExt cx="717121" cy="837859"/>
          </a:xfrm>
        </p:grpSpPr>
        <p:grpSp>
          <p:nvGrpSpPr>
            <p:cNvPr id="127" name="Group 21">
              <a:extLst>
                <a:ext uri="{FF2B5EF4-FFF2-40B4-BE49-F238E27FC236}">
                  <a16:creationId xmlns:a16="http://schemas.microsoft.com/office/drawing/2014/main" id="{FA615DEC-8693-FDDE-A113-4272302D7368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29" name="Freeform 22">
                <a:extLst>
                  <a:ext uri="{FF2B5EF4-FFF2-40B4-BE49-F238E27FC236}">
                    <a16:creationId xmlns:a16="http://schemas.microsoft.com/office/drawing/2014/main" id="{4B49DFAB-4FC3-5489-5725-387E53E79143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30" name="TextBox 23">
                <a:extLst>
                  <a:ext uri="{FF2B5EF4-FFF2-40B4-BE49-F238E27FC236}">
                    <a16:creationId xmlns:a16="http://schemas.microsoft.com/office/drawing/2014/main" id="{09823145-EA69-2CE8-2EE3-11D56E96ACB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28" name="TextBox 32">
              <a:extLst>
                <a:ext uri="{FF2B5EF4-FFF2-40B4-BE49-F238E27FC236}">
                  <a16:creationId xmlns:a16="http://schemas.microsoft.com/office/drawing/2014/main" id="{A1A4A5B5-1357-7BC8-A26D-61867C59084D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2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6F6294A3-8BEF-905A-DBA4-CDFA8116F8CA}"/>
              </a:ext>
            </a:extLst>
          </p:cNvPr>
          <p:cNvGrpSpPr/>
          <p:nvPr/>
        </p:nvGrpSpPr>
        <p:grpSpPr>
          <a:xfrm>
            <a:off x="11469696" y="3085761"/>
            <a:ext cx="366704" cy="444839"/>
            <a:chOff x="9074110" y="385629"/>
            <a:chExt cx="717121" cy="837859"/>
          </a:xfrm>
        </p:grpSpPr>
        <p:grpSp>
          <p:nvGrpSpPr>
            <p:cNvPr id="132" name="Group 21">
              <a:extLst>
                <a:ext uri="{FF2B5EF4-FFF2-40B4-BE49-F238E27FC236}">
                  <a16:creationId xmlns:a16="http://schemas.microsoft.com/office/drawing/2014/main" id="{628E36AC-3E3F-A49B-CF2F-DDA7CC79C5D9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34" name="Freeform 22">
                <a:extLst>
                  <a:ext uri="{FF2B5EF4-FFF2-40B4-BE49-F238E27FC236}">
                    <a16:creationId xmlns:a16="http://schemas.microsoft.com/office/drawing/2014/main" id="{2899B408-F37A-F525-7A7D-9707A8DE5195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35" name="TextBox 23">
                <a:extLst>
                  <a:ext uri="{FF2B5EF4-FFF2-40B4-BE49-F238E27FC236}">
                    <a16:creationId xmlns:a16="http://schemas.microsoft.com/office/drawing/2014/main" id="{E8166293-8F15-F0DD-E65B-DDB75F602F4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3" name="TextBox 32">
              <a:extLst>
                <a:ext uri="{FF2B5EF4-FFF2-40B4-BE49-F238E27FC236}">
                  <a16:creationId xmlns:a16="http://schemas.microsoft.com/office/drawing/2014/main" id="{05E4A1F1-2E4A-2B64-942C-0721F9A0D78A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3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BC0482CA-BE55-67BD-8859-9366E7F68830}"/>
              </a:ext>
            </a:extLst>
          </p:cNvPr>
          <p:cNvGrpSpPr/>
          <p:nvPr/>
        </p:nvGrpSpPr>
        <p:grpSpPr>
          <a:xfrm>
            <a:off x="11458697" y="3835401"/>
            <a:ext cx="366704" cy="444839"/>
            <a:chOff x="9074110" y="385629"/>
            <a:chExt cx="717121" cy="837859"/>
          </a:xfrm>
        </p:grpSpPr>
        <p:grpSp>
          <p:nvGrpSpPr>
            <p:cNvPr id="137" name="Group 21">
              <a:extLst>
                <a:ext uri="{FF2B5EF4-FFF2-40B4-BE49-F238E27FC236}">
                  <a16:creationId xmlns:a16="http://schemas.microsoft.com/office/drawing/2014/main" id="{3BFEAC95-B600-EE59-64F9-D58B4C28D464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39" name="Freeform 22">
                <a:extLst>
                  <a:ext uri="{FF2B5EF4-FFF2-40B4-BE49-F238E27FC236}">
                    <a16:creationId xmlns:a16="http://schemas.microsoft.com/office/drawing/2014/main" id="{C70FD86D-91DB-02BB-998F-E2393036A669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40" name="TextBox 23">
                <a:extLst>
                  <a:ext uri="{FF2B5EF4-FFF2-40B4-BE49-F238E27FC236}">
                    <a16:creationId xmlns:a16="http://schemas.microsoft.com/office/drawing/2014/main" id="{8B5BE14D-6583-C459-34AE-53DA2DD3213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38" name="TextBox 32">
              <a:extLst>
                <a:ext uri="{FF2B5EF4-FFF2-40B4-BE49-F238E27FC236}">
                  <a16:creationId xmlns:a16="http://schemas.microsoft.com/office/drawing/2014/main" id="{F271CAE6-753A-EA42-9134-D6F4D9FC7110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5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9FEEE61D-D701-8828-731B-12FD7F74916C}"/>
              </a:ext>
            </a:extLst>
          </p:cNvPr>
          <p:cNvGrpSpPr/>
          <p:nvPr/>
        </p:nvGrpSpPr>
        <p:grpSpPr>
          <a:xfrm>
            <a:off x="11449175" y="5066961"/>
            <a:ext cx="366704" cy="444839"/>
            <a:chOff x="9074110" y="385629"/>
            <a:chExt cx="717121" cy="837859"/>
          </a:xfrm>
        </p:grpSpPr>
        <p:grpSp>
          <p:nvGrpSpPr>
            <p:cNvPr id="142" name="Group 21">
              <a:extLst>
                <a:ext uri="{FF2B5EF4-FFF2-40B4-BE49-F238E27FC236}">
                  <a16:creationId xmlns:a16="http://schemas.microsoft.com/office/drawing/2014/main" id="{CF68BFB4-3258-C972-3CCD-85DB677E9754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775D9092-3A5E-3DB8-494A-8332B5FF86D7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5929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45" name="TextBox 23">
                <a:extLst>
                  <a:ext uri="{FF2B5EF4-FFF2-40B4-BE49-F238E27FC236}">
                    <a16:creationId xmlns:a16="http://schemas.microsoft.com/office/drawing/2014/main" id="{C26E4F80-A47A-3B14-02F9-C03631C5C52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43" name="TextBox 32">
              <a:extLst>
                <a:ext uri="{FF2B5EF4-FFF2-40B4-BE49-F238E27FC236}">
                  <a16:creationId xmlns:a16="http://schemas.microsoft.com/office/drawing/2014/main" id="{24643B17-F4FA-8CEB-06FB-320479A29E96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7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3C9BB2E4-CB5B-10F7-67E2-E1BA50DD4958}"/>
              </a:ext>
            </a:extLst>
          </p:cNvPr>
          <p:cNvGrpSpPr/>
          <p:nvPr/>
        </p:nvGrpSpPr>
        <p:grpSpPr>
          <a:xfrm>
            <a:off x="11469696" y="4457361"/>
            <a:ext cx="366704" cy="444839"/>
            <a:chOff x="9074110" y="385629"/>
            <a:chExt cx="717121" cy="837859"/>
          </a:xfrm>
        </p:grpSpPr>
        <p:grpSp>
          <p:nvGrpSpPr>
            <p:cNvPr id="147" name="Group 21">
              <a:extLst>
                <a:ext uri="{FF2B5EF4-FFF2-40B4-BE49-F238E27FC236}">
                  <a16:creationId xmlns:a16="http://schemas.microsoft.com/office/drawing/2014/main" id="{477EBC25-5924-F7BC-C303-2C08B3DC5E5B}"/>
                </a:ext>
              </a:extLst>
            </p:cNvPr>
            <p:cNvGrpSpPr/>
            <p:nvPr/>
          </p:nvGrpSpPr>
          <p:grpSpPr>
            <a:xfrm>
              <a:off x="9074110" y="385629"/>
              <a:ext cx="717121" cy="837859"/>
              <a:chOff x="0" y="38100"/>
              <a:chExt cx="812800" cy="949647"/>
            </a:xfrm>
          </p:grpSpPr>
          <p:sp>
            <p:nvSpPr>
              <p:cNvPr id="149" name="Freeform 22">
                <a:extLst>
                  <a:ext uri="{FF2B5EF4-FFF2-40B4-BE49-F238E27FC236}">
                    <a16:creationId xmlns:a16="http://schemas.microsoft.com/office/drawing/2014/main" id="{2CF3319C-9D07-6C0B-350B-60746B99B6FC}"/>
                  </a:ext>
                </a:extLst>
              </p:cNvPr>
              <p:cNvSpPr/>
              <p:nvPr/>
            </p:nvSpPr>
            <p:spPr>
              <a:xfrm>
                <a:off x="0" y="17494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46C70"/>
              </a:solidFill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150" name="TextBox 23">
                <a:extLst>
                  <a:ext uri="{FF2B5EF4-FFF2-40B4-BE49-F238E27FC236}">
                    <a16:creationId xmlns:a16="http://schemas.microsoft.com/office/drawing/2014/main" id="{0703180D-4D3C-7799-4B03-D19F408F2CF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48" name="TextBox 32">
              <a:extLst>
                <a:ext uri="{FF2B5EF4-FFF2-40B4-BE49-F238E27FC236}">
                  <a16:creationId xmlns:a16="http://schemas.microsoft.com/office/drawing/2014/main" id="{7DE73827-9A0F-AE3E-DE47-3369078BBBEB}"/>
                </a:ext>
              </a:extLst>
            </p:cNvPr>
            <p:cNvSpPr txBox="1"/>
            <p:nvPr/>
          </p:nvSpPr>
          <p:spPr>
            <a:xfrm>
              <a:off x="9136180" y="481690"/>
              <a:ext cx="567370" cy="628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5"/>
                </a:lnSpc>
              </a:pPr>
              <a:r>
                <a:rPr lang="en-US" sz="1867" b="1" dirty="0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6</a:t>
              </a:r>
              <a:endParaRPr lang="en-US" sz="2667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166" name="Freeform 11">
            <a:extLst>
              <a:ext uri="{FF2B5EF4-FFF2-40B4-BE49-F238E27FC236}">
                <a16:creationId xmlns:a16="http://schemas.microsoft.com/office/drawing/2014/main" id="{C8C72BED-972D-196E-6B0F-A70C74E2DFBA}"/>
              </a:ext>
            </a:extLst>
          </p:cNvPr>
          <p:cNvSpPr/>
          <p:nvPr/>
        </p:nvSpPr>
        <p:spPr>
          <a:xfrm flipH="1" flipV="1">
            <a:off x="11069128" y="5690842"/>
            <a:ext cx="947153" cy="978101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7" name="مستطيل 166">
            <a:extLst>
              <a:ext uri="{FF2B5EF4-FFF2-40B4-BE49-F238E27FC236}">
                <a16:creationId xmlns:a16="http://schemas.microsoft.com/office/drawing/2014/main" id="{3808364C-9F31-45E4-D396-2A3088FE03C8}"/>
              </a:ext>
            </a:extLst>
          </p:cNvPr>
          <p:cNvSpPr/>
          <p:nvPr/>
        </p:nvSpPr>
        <p:spPr>
          <a:xfrm>
            <a:off x="1988305" y="352193"/>
            <a:ext cx="7604555" cy="428103"/>
          </a:xfrm>
          <a:prstGeom prst="rect">
            <a:avLst/>
          </a:prstGeom>
          <a:solidFill>
            <a:srgbClr val="0D676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33" dirty="0">
                <a:solidFill>
                  <a:schemeClr val="bg1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النموذج الاشرافي يمكن المدرسة المتعلمة من تقديم وتجويد الخدمات التعليمية لكافة بمن فيهم ذوي الاعاقة</a:t>
            </a:r>
          </a:p>
        </p:txBody>
      </p:sp>
      <p:sp>
        <p:nvSpPr>
          <p:cNvPr id="168" name="Freeform 11">
            <a:extLst>
              <a:ext uri="{FF2B5EF4-FFF2-40B4-BE49-F238E27FC236}">
                <a16:creationId xmlns:a16="http://schemas.microsoft.com/office/drawing/2014/main" id="{0B80A094-422A-9427-4834-7291D8F5B2AC}"/>
              </a:ext>
            </a:extLst>
          </p:cNvPr>
          <p:cNvSpPr/>
          <p:nvPr/>
        </p:nvSpPr>
        <p:spPr>
          <a:xfrm flipH="1">
            <a:off x="4890880" y="1061890"/>
            <a:ext cx="892038" cy="967249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9" name="Freeform 11">
            <a:extLst>
              <a:ext uri="{FF2B5EF4-FFF2-40B4-BE49-F238E27FC236}">
                <a16:creationId xmlns:a16="http://schemas.microsoft.com/office/drawing/2014/main" id="{BC830B70-7ED4-8D00-4411-91EF436F36AB}"/>
              </a:ext>
            </a:extLst>
          </p:cNvPr>
          <p:cNvSpPr/>
          <p:nvPr/>
        </p:nvSpPr>
        <p:spPr>
          <a:xfrm flipV="1">
            <a:off x="98299" y="5750874"/>
            <a:ext cx="1000394" cy="927665"/>
          </a:xfrm>
          <a:custGeom>
            <a:avLst/>
            <a:gdLst/>
            <a:ahLst/>
            <a:cxnLst/>
            <a:rect l="l" t="t" r="r" b="b"/>
            <a:pathLst>
              <a:path w="1450873" h="1450873">
                <a:moveTo>
                  <a:pt x="0" y="0"/>
                </a:moveTo>
                <a:lnTo>
                  <a:pt x="1450873" y="0"/>
                </a:lnTo>
                <a:lnTo>
                  <a:pt x="1450873" y="1450873"/>
                </a:lnTo>
                <a:lnTo>
                  <a:pt x="0" y="14508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BF421A8-94C1-0800-9DC5-BEEEA92F4F79}"/>
              </a:ext>
            </a:extLst>
          </p:cNvPr>
          <p:cNvSpPr/>
          <p:nvPr/>
        </p:nvSpPr>
        <p:spPr>
          <a:xfrm>
            <a:off x="619679" y="1980460"/>
            <a:ext cx="2880015" cy="56113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تحسين عمليات التعلم داخل الفصل بما يضمن توفير فرص متكافئة لجميع المتعلمين.</a:t>
            </a:r>
          </a:p>
          <a:p>
            <a:pPr algn="r"/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بناء خطط تعليمية </a:t>
            </a:r>
            <a:r>
              <a:rPr lang="ar-SA" sz="828" b="1" dirty="0" err="1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فردبة</a:t>
            </a:r>
            <a:r>
              <a:rPr lang="ar-SA" sz="828" b="1" dirty="0">
                <a:solidFill>
                  <a:srgbClr val="15445A"/>
                </a:solidFill>
                <a:latin typeface="DIN Next LT Arabic Black" panose="020B0A03020203050203" pitchFamily="34" charset="-78"/>
                <a:cs typeface="DIN Next LT Arabic Black" panose="020B0A03020203050203" pitchFamily="34" charset="-78"/>
              </a:rPr>
              <a:t> للفئات المشخصة بما يلبي احتياجاتهم  التعليمية</a:t>
            </a:r>
          </a:p>
          <a:p>
            <a:pPr algn="ctr"/>
            <a:endParaRPr lang="ar-SA" sz="621" b="1" dirty="0">
              <a:solidFill>
                <a:srgbClr val="15445A"/>
              </a:solidFill>
              <a:latin typeface="DIN Next LT Arabic Black" panose="020B0A03020203050203" pitchFamily="34" charset="-78"/>
              <a:cs typeface="DIN Next LT Arabic Black" panose="020B0A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29126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745</Words>
  <Application>Microsoft Office PowerPoint</Application>
  <PresentationFormat>شاشة عريضة</PresentationFormat>
  <Paragraphs>203</Paragraphs>
  <Slides>8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25" baseType="lpstr">
      <vt:lpstr>Calibri</vt:lpstr>
      <vt:lpstr>Calibri Light</vt:lpstr>
      <vt:lpstr>Daytona</vt:lpstr>
      <vt:lpstr>Georgia Pro Black</vt:lpstr>
      <vt:lpstr>Nirmala Text</vt:lpstr>
      <vt:lpstr>DIN Next LT Arabic Black</vt:lpstr>
      <vt:lpstr>Open Sans</vt:lpstr>
      <vt:lpstr>GE SS Two Medium</vt:lpstr>
      <vt:lpstr>GE SS Two Light</vt:lpstr>
      <vt:lpstr>Arial</vt:lpstr>
      <vt:lpstr>Roboto Black</vt:lpstr>
      <vt:lpstr>Arvo</vt:lpstr>
      <vt:lpstr>GE Dinar Two Medium</vt:lpstr>
      <vt:lpstr>Barlow Condensed SemiBold</vt:lpstr>
      <vt:lpstr>Helvetica World Bold</vt:lpstr>
      <vt:lpstr>نسق Office</vt:lpstr>
      <vt:lpstr>My Creative CV XL by Slidesgo</vt:lpstr>
      <vt:lpstr>عرض تقديمي في PowerPoint</vt:lpstr>
      <vt:lpstr>مرتكزات العمل بإدارة تنمية القدرات</vt:lpstr>
      <vt:lpstr>مرتكزات العمل بإدارة تنمية القدرات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محمد مصري</dc:creator>
  <cp:lastModifiedBy>AMER FLOSE</cp:lastModifiedBy>
  <cp:revision>7</cp:revision>
  <dcterms:modified xsi:type="dcterms:W3CDTF">2025-05-05T06:02:03Z</dcterms:modified>
</cp:coreProperties>
</file>